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9" r:id="rId1"/>
    <p:sldMasterId id="2147483900" r:id="rId2"/>
    <p:sldMasterId id="2147483923" r:id="rId3"/>
    <p:sldMasterId id="2147483950" r:id="rId4"/>
  </p:sldMasterIdLst>
  <p:notesMasterIdLst>
    <p:notesMasterId r:id="rId25"/>
  </p:notesMasterIdLst>
  <p:sldIdLst>
    <p:sldId id="256" r:id="rId5"/>
    <p:sldId id="488" r:id="rId6"/>
    <p:sldId id="393" r:id="rId7"/>
    <p:sldId id="491" r:id="rId8"/>
    <p:sldId id="467" r:id="rId9"/>
    <p:sldId id="462" r:id="rId10"/>
    <p:sldId id="470" r:id="rId11"/>
    <p:sldId id="469" r:id="rId12"/>
    <p:sldId id="468" r:id="rId13"/>
    <p:sldId id="472" r:id="rId14"/>
    <p:sldId id="465" r:id="rId15"/>
    <p:sldId id="473" r:id="rId16"/>
    <p:sldId id="463" r:id="rId17"/>
    <p:sldId id="477" r:id="rId18"/>
    <p:sldId id="476" r:id="rId19"/>
    <p:sldId id="475" r:id="rId20"/>
    <p:sldId id="474" r:id="rId21"/>
    <p:sldId id="478" r:id="rId22"/>
    <p:sldId id="487" r:id="rId23"/>
    <p:sldId id="492" r:id="rId24"/>
  </p:sldIdLst>
  <p:sldSz cx="9144000" cy="6858000" type="screen4x3"/>
  <p:notesSz cx="6858000" cy="9144000"/>
  <p:custDataLst>
    <p:tags r:id="rId26"/>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7DBB"/>
    <a:srgbClr val="153357"/>
    <a:srgbClr val="F47024"/>
    <a:srgbClr val="FF69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011" autoAdjust="0"/>
    <p:restoredTop sz="83015" autoAdjust="0"/>
  </p:normalViewPr>
  <p:slideViewPr>
    <p:cSldViewPr>
      <p:cViewPr varScale="1">
        <p:scale>
          <a:sx n="62" d="100"/>
          <a:sy n="62" d="100"/>
        </p:scale>
        <p:origin x="1278" y="60"/>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4DEECE9-C031-4380-8E45-E07563471ED6}" type="datetimeFigureOut">
              <a:rPr lang="en-US"/>
              <a:pPr>
                <a:defRPr/>
              </a:pPr>
              <a:t>9/13/2016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96449C8-C572-4582-940A-39C94BF57EE8}" type="slidenum">
              <a:rPr lang="en-US"/>
              <a:pPr>
                <a:defRPr/>
              </a:pPr>
              <a:t>‹#›</a:t>
            </a:fld>
            <a:endParaRPr lang="en-US" dirty="0"/>
          </a:p>
        </p:txBody>
      </p:sp>
    </p:spTree>
    <p:extLst>
      <p:ext uri="{BB962C8B-B14F-4D97-AF65-F5344CB8AC3E}">
        <p14:creationId xmlns:p14="http://schemas.microsoft.com/office/powerpoint/2010/main" val="12631645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mn-lt"/>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mn-lt"/>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mn-lt"/>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a:lstStyle/>
          <a:p>
            <a:pPr eaLnBrk="1" hangingPunct="1"/>
            <a:r>
              <a:rPr lang="en-US" dirty="0" smtClean="0">
                <a:cs typeface="Arial" charset="0"/>
              </a:rPr>
              <a:t>A </a:t>
            </a:r>
            <a:r>
              <a:rPr lang="en-US" b="1" dirty="0" smtClean="0">
                <a:cs typeface="Arial" charset="0"/>
              </a:rPr>
              <a:t>team structure </a:t>
            </a:r>
            <a:r>
              <a:rPr lang="en-US" dirty="0" smtClean="0">
                <a:cs typeface="Arial" charset="0"/>
              </a:rPr>
              <a:t>is one in which the entire organization is made up of work teams that do the organization’s work. In this structure, employee empowerment is crucial because no line of managerial authority flows from top to bottom. Rather, employee teams design and do work in the way they think is best, but the teams are also held responsible for all work performance results in their respective areas.</a:t>
            </a:r>
          </a:p>
          <a:p>
            <a:pPr eaLnBrk="1" hangingPunct="1"/>
            <a:endParaRPr lang="en-US" dirty="0" smtClean="0">
              <a:cs typeface="Arial" charset="0"/>
            </a:endParaRPr>
          </a:p>
          <a:p>
            <a:pPr eaLnBrk="1" hangingPunct="1"/>
            <a:r>
              <a:rPr lang="en-US" dirty="0" smtClean="0">
                <a:cs typeface="Arial" charset="0"/>
              </a:rPr>
              <a:t>Other popular contemporary designs are the matrix and project structures. The </a:t>
            </a:r>
            <a:r>
              <a:rPr lang="en-US" b="1" dirty="0" smtClean="0">
                <a:cs typeface="Arial" charset="0"/>
              </a:rPr>
              <a:t>matrix structure </a:t>
            </a:r>
            <a:r>
              <a:rPr lang="en-US" dirty="0" smtClean="0">
                <a:cs typeface="Arial" charset="0"/>
              </a:rPr>
              <a:t>assigns specialists from different functional departments to work on projects being led by a project manager. (See Exhibit 11-2.) One unique aspect of this design is that it creates a </a:t>
            </a:r>
            <a:r>
              <a:rPr lang="en-US" i="1" dirty="0" smtClean="0">
                <a:cs typeface="Arial" charset="0"/>
              </a:rPr>
              <a:t>dual chain of command </a:t>
            </a:r>
            <a:r>
              <a:rPr lang="en-US" dirty="0" smtClean="0">
                <a:cs typeface="Arial" charset="0"/>
              </a:rPr>
              <a:t>because employees in a matrix organization have two managers: their functional area manager and their product or project manager, who share authority. The project manager has authority over the functional members who are part of his or her project team in areas related to the project’s goals. However, any decisions about promotions, salary recommendations, and annual reviews typically</a:t>
            </a:r>
            <a:r>
              <a:rPr lang="en-US" baseline="0" dirty="0" smtClean="0">
                <a:cs typeface="Arial" charset="0"/>
              </a:rPr>
              <a:t> </a:t>
            </a:r>
            <a:r>
              <a:rPr lang="en-US" dirty="0" smtClean="0">
                <a:cs typeface="Arial" charset="0"/>
              </a:rPr>
              <a:t>remain the functional manager’s responsibility. The matrix design “violates” the unity of command principle, which says that each person should report to only one boss; however, it can—and does—work effectively if both managers communicate regularly, coordinate work demands on employees, and resolve conflicts together.</a:t>
            </a:r>
          </a:p>
        </p:txBody>
      </p:sp>
      <p:sp>
        <p:nvSpPr>
          <p:cNvPr id="4" name="Slide Number Placeholder 3"/>
          <p:cNvSpPr>
            <a:spLocks noGrp="1"/>
          </p:cNvSpPr>
          <p:nvPr>
            <p:ph type="sldNum" sz="quarter" idx="5"/>
          </p:nvPr>
        </p:nvSpPr>
        <p:spPr/>
        <p:txBody>
          <a:bodyPr/>
          <a:lstStyle/>
          <a:p>
            <a:pPr>
              <a:defRPr/>
            </a:pPr>
            <a:fld id="{8B61B9DE-FD12-4B12-9CE4-26081FAAD275}" type="slidenum">
              <a:rPr lang="en-US" smtClean="0"/>
              <a:pPr>
                <a:defRPr/>
              </a:pPr>
              <a:t>3</a:t>
            </a:fld>
            <a:endParaRPr lang="en-US" dirty="0"/>
          </a:p>
        </p:txBody>
      </p:sp>
    </p:spTree>
    <p:extLst>
      <p:ext uri="{BB962C8B-B14F-4D97-AF65-F5344CB8AC3E}">
        <p14:creationId xmlns:p14="http://schemas.microsoft.com/office/powerpoint/2010/main" val="1928798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a:lstStyle/>
          <a:p>
            <a:pPr eaLnBrk="1" hangingPunct="1"/>
            <a:r>
              <a:rPr lang="en-US" dirty="0" smtClean="0">
                <a:cs typeface="Arial" charset="0"/>
              </a:rPr>
              <a:t>Today, many companies are trying </a:t>
            </a:r>
            <a:r>
              <a:rPr lang="en-US" b="1" dirty="0" smtClean="0">
                <a:cs typeface="Arial" charset="0"/>
              </a:rPr>
              <a:t>open innovation</a:t>
            </a:r>
            <a:r>
              <a:rPr lang="en-US" dirty="0" smtClean="0">
                <a:cs typeface="Arial" charset="0"/>
              </a:rPr>
              <a:t>, opening up the search for new ideas beyond the organization’s boundaries and allowing innovations to easily transfer inward and outward. For instance, Procter &amp; Gamble, Starbucks, Dell, Best Buy, and Nike have all created digital platforms that allow customers to help them create new products and messages.</a:t>
            </a:r>
          </a:p>
          <a:p>
            <a:pPr eaLnBrk="1" hangingPunct="1"/>
            <a:endParaRPr lang="en-US" dirty="0" smtClean="0">
              <a:cs typeface="Arial" charset="0"/>
            </a:endParaRPr>
          </a:p>
          <a:p>
            <a:pPr eaLnBrk="1" hangingPunct="1"/>
            <a:r>
              <a:rPr lang="en-US" dirty="0" smtClean="0">
                <a:cs typeface="Arial" charset="0"/>
              </a:rPr>
              <a:t>In today’s environment, organizations are looking for advantages wherever they can get them. One way they can do this is with </a:t>
            </a:r>
            <a:r>
              <a:rPr lang="en-US" b="1" dirty="0" smtClean="0">
                <a:cs typeface="Arial" charset="0"/>
              </a:rPr>
              <a:t>strategic partnerships</a:t>
            </a:r>
            <a:r>
              <a:rPr lang="en-US" dirty="0" smtClean="0">
                <a:cs typeface="Arial" charset="0"/>
              </a:rPr>
              <a:t>, collaborative relationships between two or more organizations in which they combine their resources and capabilities for some business purpose.</a:t>
            </a:r>
          </a:p>
        </p:txBody>
      </p:sp>
      <p:sp>
        <p:nvSpPr>
          <p:cNvPr id="4" name="Slide Number Placeholder 3"/>
          <p:cNvSpPr>
            <a:spLocks noGrp="1"/>
          </p:cNvSpPr>
          <p:nvPr>
            <p:ph type="sldNum" sz="quarter" idx="5"/>
          </p:nvPr>
        </p:nvSpPr>
        <p:spPr/>
        <p:txBody>
          <a:bodyPr/>
          <a:lstStyle/>
          <a:p>
            <a:pPr>
              <a:defRPr/>
            </a:pPr>
            <a:fld id="{0486E044-003A-4369-84A2-1E2D20ACA4DE}" type="slidenum">
              <a:rPr lang="en-US" smtClean="0"/>
              <a:pPr>
                <a:defRPr/>
              </a:pPr>
              <a:t>13</a:t>
            </a:fld>
            <a:endParaRPr lang="en-US" dirty="0"/>
          </a:p>
        </p:txBody>
      </p:sp>
    </p:spTree>
    <p:extLst>
      <p:ext uri="{BB962C8B-B14F-4D97-AF65-F5344CB8AC3E}">
        <p14:creationId xmlns:p14="http://schemas.microsoft.com/office/powerpoint/2010/main" val="4082339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5FC69BF4-2BF1-45F8-978A-26D38B04DD8F}" type="slidenum">
              <a:rPr lang="en-US" smtClean="0"/>
              <a:pPr>
                <a:defRPr/>
              </a:pPr>
              <a:t>14</a:t>
            </a:fld>
            <a:endParaRPr lang="en-US" dirty="0"/>
          </a:p>
        </p:txBody>
      </p:sp>
    </p:spTree>
    <p:extLst>
      <p:ext uri="{BB962C8B-B14F-4D97-AF65-F5344CB8AC3E}">
        <p14:creationId xmlns:p14="http://schemas.microsoft.com/office/powerpoint/2010/main" val="1939278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a:lstStyle/>
          <a:p>
            <a:pPr eaLnBrk="1" hangingPunct="1"/>
            <a:r>
              <a:rPr lang="en-US" b="1" smtClean="0">
                <a:cs typeface="Arial" charset="0"/>
              </a:rPr>
              <a:t>Telecommuting </a:t>
            </a:r>
            <a:r>
              <a:rPr lang="en-US" smtClean="0">
                <a:cs typeface="Arial" charset="0"/>
              </a:rPr>
              <a:t>is a work arrangement in which employees work at home and are linked to the workplace by computer. Needless to say, not every job is a candidate for telecommuting, but many are.</a:t>
            </a:r>
          </a:p>
          <a:p>
            <a:pPr eaLnBrk="1" hangingPunct="1"/>
            <a:endParaRPr lang="en-US" smtClean="0">
              <a:cs typeface="Arial" charset="0"/>
            </a:endParaRPr>
          </a:p>
          <a:p>
            <a:pPr eaLnBrk="1" hangingPunct="1"/>
            <a:r>
              <a:rPr lang="en-US" smtClean="0">
                <a:cs typeface="Arial" charset="0"/>
              </a:rPr>
              <a:t>One approach to flexible work arrangements is a </a:t>
            </a:r>
            <a:r>
              <a:rPr lang="en-US" b="1" smtClean="0">
                <a:cs typeface="Arial" charset="0"/>
              </a:rPr>
              <a:t>compressed workweek</a:t>
            </a:r>
            <a:r>
              <a:rPr lang="en-US" smtClean="0">
                <a:cs typeface="Arial" charset="0"/>
              </a:rPr>
              <a:t>, a workweek where employees work longer hours per day but fewer days per week. The most common arrangement is four 10-hour days (a 4–40 program).</a:t>
            </a:r>
          </a:p>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F13C853B-137D-4A15-84F1-DC1D765BC378}" type="slidenum">
              <a:rPr lang="en-US" smtClean="0"/>
              <a:pPr>
                <a:defRPr/>
              </a:pPr>
              <a:t>15</a:t>
            </a:fld>
            <a:endParaRPr lang="en-US" dirty="0"/>
          </a:p>
        </p:txBody>
      </p:sp>
    </p:spTree>
    <p:extLst>
      <p:ext uri="{BB962C8B-B14F-4D97-AF65-F5344CB8AC3E}">
        <p14:creationId xmlns:p14="http://schemas.microsoft.com/office/powerpoint/2010/main" val="1365961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a:lstStyle/>
          <a:p>
            <a:pPr eaLnBrk="1" hangingPunct="1"/>
            <a:r>
              <a:rPr lang="en-US" dirty="0" smtClean="0">
                <a:cs typeface="Arial" charset="0"/>
              </a:rPr>
              <a:t>Another alternative is </a:t>
            </a:r>
            <a:r>
              <a:rPr lang="en-US" b="1" dirty="0" smtClean="0">
                <a:cs typeface="Arial" charset="0"/>
              </a:rPr>
              <a:t>flextime </a:t>
            </a:r>
            <a:r>
              <a:rPr lang="en-US" dirty="0" smtClean="0">
                <a:cs typeface="Arial" charset="0"/>
              </a:rPr>
              <a:t>(also known as </a:t>
            </a:r>
            <a:r>
              <a:rPr lang="en-US" b="1" dirty="0" smtClean="0">
                <a:cs typeface="Arial" charset="0"/>
              </a:rPr>
              <a:t>flexible work hours</a:t>
            </a:r>
            <a:r>
              <a:rPr lang="en-US" dirty="0" smtClean="0">
                <a:cs typeface="Arial" charset="0"/>
              </a:rPr>
              <a:t>), a scheduling system in which employees are required to work a specific number of hours a week but are free to vary those hours within certain limits. A flextime schedule typically designates certain common core hours when all employees are required to be on the job, but allows starting, ending, and lunch-hour times to be flexible.</a:t>
            </a:r>
          </a:p>
          <a:p>
            <a:pPr eaLnBrk="1" hangingPunct="1"/>
            <a:endParaRPr lang="en-US" b="1" dirty="0" smtClean="0">
              <a:cs typeface="Arial" charset="0"/>
            </a:endParaRPr>
          </a:p>
          <a:p>
            <a:pPr eaLnBrk="1" hangingPunct="1"/>
            <a:r>
              <a:rPr lang="en-US" b="1" dirty="0" smtClean="0">
                <a:cs typeface="Arial" charset="0"/>
              </a:rPr>
              <a:t>Job sharing</a:t>
            </a:r>
            <a:r>
              <a:rPr lang="en-US" dirty="0" smtClean="0">
                <a:cs typeface="Arial" charset="0"/>
              </a:rPr>
              <a:t> is the practice of having two or more people split a full-time job. Many companies have used job sharing during the economic downturn to avoid employee layoffs.</a:t>
            </a:r>
          </a:p>
        </p:txBody>
      </p:sp>
      <p:sp>
        <p:nvSpPr>
          <p:cNvPr id="4" name="Slide Number Placeholder 3"/>
          <p:cNvSpPr>
            <a:spLocks noGrp="1"/>
          </p:cNvSpPr>
          <p:nvPr>
            <p:ph type="sldNum" sz="quarter" idx="5"/>
          </p:nvPr>
        </p:nvSpPr>
        <p:spPr/>
        <p:txBody>
          <a:bodyPr/>
          <a:lstStyle/>
          <a:p>
            <a:pPr>
              <a:defRPr/>
            </a:pPr>
            <a:fld id="{E403BDD1-1156-4598-B56B-31B9C57420DF}" type="slidenum">
              <a:rPr lang="en-US" smtClean="0"/>
              <a:pPr>
                <a:defRPr/>
              </a:pPr>
              <a:t>16</a:t>
            </a:fld>
            <a:endParaRPr lang="en-US" dirty="0"/>
          </a:p>
        </p:txBody>
      </p:sp>
    </p:spTree>
    <p:extLst>
      <p:ext uri="{BB962C8B-B14F-4D97-AF65-F5344CB8AC3E}">
        <p14:creationId xmlns:p14="http://schemas.microsoft.com/office/powerpoint/2010/main" val="1080961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a:lstStyle/>
          <a:p>
            <a:pPr eaLnBrk="1" hangingPunct="1"/>
            <a:r>
              <a:rPr lang="en-US" b="1" dirty="0" smtClean="0">
                <a:cs typeface="Arial" charset="0"/>
              </a:rPr>
              <a:t>Contingent workers </a:t>
            </a:r>
            <a:r>
              <a:rPr lang="en-US" dirty="0" smtClean="0">
                <a:cs typeface="Arial" charset="0"/>
              </a:rPr>
              <a:t>are temporary, freelance, or contract workers whose employment is </a:t>
            </a:r>
            <a:r>
              <a:rPr lang="en-US" i="1" dirty="0" smtClean="0">
                <a:cs typeface="Arial" charset="0"/>
              </a:rPr>
              <a:t>contingent </a:t>
            </a:r>
            <a:r>
              <a:rPr lang="en-US" dirty="0" smtClean="0">
                <a:cs typeface="Arial" charset="0"/>
              </a:rPr>
              <a:t>on demand for their services. Some</a:t>
            </a:r>
            <a:r>
              <a:rPr lang="en-US" baseline="0" dirty="0" smtClean="0">
                <a:cs typeface="Arial" charset="0"/>
              </a:rPr>
              <a:t> </a:t>
            </a:r>
            <a:r>
              <a:rPr lang="en-US" dirty="0" smtClean="0">
                <a:cs typeface="Arial" charset="0"/>
              </a:rPr>
              <a:t>are now referring to these workers as the </a:t>
            </a:r>
            <a:r>
              <a:rPr lang="en-US" i="1" dirty="0" smtClean="0">
                <a:cs typeface="Arial" charset="0"/>
              </a:rPr>
              <a:t>independent </a:t>
            </a:r>
            <a:r>
              <a:rPr lang="en-US" dirty="0" smtClean="0">
                <a:cs typeface="Arial" charset="0"/>
              </a:rPr>
              <a:t>work force, since there’s no dependent relationship between worker and organization.</a:t>
            </a:r>
          </a:p>
        </p:txBody>
      </p:sp>
      <p:sp>
        <p:nvSpPr>
          <p:cNvPr id="4" name="Slide Number Placeholder 3"/>
          <p:cNvSpPr>
            <a:spLocks noGrp="1"/>
          </p:cNvSpPr>
          <p:nvPr>
            <p:ph type="sldNum" sz="quarter" idx="5"/>
          </p:nvPr>
        </p:nvSpPr>
        <p:spPr/>
        <p:txBody>
          <a:bodyPr/>
          <a:lstStyle/>
          <a:p>
            <a:pPr>
              <a:defRPr/>
            </a:pPr>
            <a:fld id="{9CB375EB-686B-4FB6-B01D-54EBC1431964}" type="slidenum">
              <a:rPr lang="en-US" smtClean="0"/>
              <a:pPr>
                <a:defRPr/>
              </a:pPr>
              <a:t>17</a:t>
            </a:fld>
            <a:endParaRPr lang="en-US" dirty="0"/>
          </a:p>
        </p:txBody>
      </p:sp>
    </p:spTree>
    <p:extLst>
      <p:ext uri="{BB962C8B-B14F-4D97-AF65-F5344CB8AC3E}">
        <p14:creationId xmlns:p14="http://schemas.microsoft.com/office/powerpoint/2010/main" val="3610859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a:lstStyle/>
          <a:p>
            <a:pPr eaLnBrk="1" hangingPunct="1"/>
            <a:r>
              <a:rPr lang="en-US" dirty="0" smtClean="0">
                <a:cs typeface="Arial" charset="0"/>
              </a:rPr>
              <a:t>Mobile computing and communication technology have given organizations and employees ways to stay connected and to</a:t>
            </a:r>
            <a:r>
              <a:rPr lang="en-US" baseline="0" dirty="0" smtClean="0">
                <a:cs typeface="Arial" charset="0"/>
              </a:rPr>
              <a:t> </a:t>
            </a:r>
            <a:r>
              <a:rPr lang="en-US" dirty="0" smtClean="0">
                <a:cs typeface="Arial" charset="0"/>
              </a:rPr>
              <a:t>be more productive. For instance, handheld devices have e-mail, calendars, and contacts that can be used anywhere there’s a wireless network. And these devices can be used to log into corporate databases and company intranets. Employees can videoconference</a:t>
            </a:r>
            <a:r>
              <a:rPr lang="en-US" baseline="0" dirty="0" smtClean="0">
                <a:cs typeface="Arial" charset="0"/>
              </a:rPr>
              <a:t> </a:t>
            </a:r>
            <a:r>
              <a:rPr lang="en-US" dirty="0" smtClean="0">
                <a:cs typeface="Arial" charset="0"/>
              </a:rPr>
              <a:t>using broadband networks and Webcams. Many companies are giving employees key fobs with constantly changing encryption</a:t>
            </a:r>
            <a:r>
              <a:rPr lang="en-US" baseline="0" dirty="0" smtClean="0">
                <a:cs typeface="Arial" charset="0"/>
              </a:rPr>
              <a:t> </a:t>
            </a:r>
            <a:r>
              <a:rPr lang="en-US" dirty="0" smtClean="0">
                <a:cs typeface="Arial" charset="0"/>
              </a:rPr>
              <a:t>codes that allow them to log onto the corporate network to access e-mail and company data from any computer hooked up to the Internet.</a:t>
            </a:r>
          </a:p>
        </p:txBody>
      </p:sp>
      <p:sp>
        <p:nvSpPr>
          <p:cNvPr id="4" name="Slide Number Placeholder 3"/>
          <p:cNvSpPr>
            <a:spLocks noGrp="1"/>
          </p:cNvSpPr>
          <p:nvPr>
            <p:ph type="sldNum" sz="quarter" idx="5"/>
          </p:nvPr>
        </p:nvSpPr>
        <p:spPr/>
        <p:txBody>
          <a:bodyPr/>
          <a:lstStyle/>
          <a:p>
            <a:pPr>
              <a:defRPr/>
            </a:pPr>
            <a:fld id="{F484494C-D926-442F-9418-758749FE626B}" type="slidenum">
              <a:rPr lang="en-US" smtClean="0"/>
              <a:pPr>
                <a:defRPr/>
              </a:pPr>
              <a:t>18</a:t>
            </a:fld>
            <a:endParaRPr lang="en-US" dirty="0"/>
          </a:p>
        </p:txBody>
      </p:sp>
    </p:spTree>
    <p:extLst>
      <p:ext uri="{BB962C8B-B14F-4D97-AF65-F5344CB8AC3E}">
        <p14:creationId xmlns:p14="http://schemas.microsoft.com/office/powerpoint/2010/main" val="3993071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a:lstStyle/>
          <a:p>
            <a:pPr eaLnBrk="1" hangingPunct="1"/>
            <a:r>
              <a:rPr lang="en-US" dirty="0" smtClean="0">
                <a:cs typeface="Arial" charset="0"/>
              </a:rPr>
              <a:t>Researchers have concluded that the structures and strategies of organizations worldwide are similar, “while the behavior within them is maintaining its cultural uniqueness.” When designing or changing structure, managers may need to think about the cultural implications of certain design elements. For instance, one study showed that formalization—rules and bureaucratic mechanisms—may be more important in less economically developed countries and less important in more economically developed countries where employees may have higher levels of professional education and skills.</a:t>
            </a:r>
          </a:p>
          <a:p>
            <a:pPr eaLnBrk="1" hangingPunct="1"/>
            <a:endParaRPr lang="en-US" dirty="0" smtClean="0">
              <a:cs typeface="Arial" charset="0"/>
            </a:endParaRPr>
          </a:p>
          <a:p>
            <a:pPr eaLnBrk="1" hangingPunct="1"/>
            <a:r>
              <a:rPr lang="en-US" dirty="0" smtClean="0">
                <a:cs typeface="Arial" charset="0"/>
              </a:rPr>
              <a:t>No matter what structural design managers choose for their organizations, the design should help employees do their work in the best—most efficient and effective—way they can. The structure should support and facilitate organizational members as they carry out the organization’s work. After all, an organization’s structure is simply a means to an end.</a:t>
            </a:r>
          </a:p>
        </p:txBody>
      </p:sp>
      <p:sp>
        <p:nvSpPr>
          <p:cNvPr id="4" name="Slide Number Placeholder 3"/>
          <p:cNvSpPr>
            <a:spLocks noGrp="1"/>
          </p:cNvSpPr>
          <p:nvPr>
            <p:ph type="sldNum" sz="quarter" idx="5"/>
          </p:nvPr>
        </p:nvSpPr>
        <p:spPr/>
        <p:txBody>
          <a:bodyPr/>
          <a:lstStyle/>
          <a:p>
            <a:pPr>
              <a:defRPr/>
            </a:pPr>
            <a:fld id="{B058897D-49F3-4781-82B9-5F39802432EC}" type="slidenum">
              <a:rPr lang="en-US" smtClean="0"/>
              <a:pPr>
                <a:defRPr/>
              </a:pPr>
              <a:t>19</a:t>
            </a:fld>
            <a:endParaRPr lang="en-US" dirty="0"/>
          </a:p>
        </p:txBody>
      </p:sp>
    </p:spTree>
    <p:extLst>
      <p:ext uri="{BB962C8B-B14F-4D97-AF65-F5344CB8AC3E}">
        <p14:creationId xmlns:p14="http://schemas.microsoft.com/office/powerpoint/2010/main" val="4249948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E807AB4-E51C-4E19-9902-6E73444E15E1}" type="slidenum">
              <a:rPr lang="en-US" smtClean="0"/>
              <a:pPr>
                <a:defRPr/>
              </a:pPr>
              <a:t>20</a:t>
            </a:fld>
            <a:endParaRPr lang="en-US" dirty="0"/>
          </a:p>
        </p:txBody>
      </p:sp>
    </p:spTree>
    <p:extLst>
      <p:ext uri="{BB962C8B-B14F-4D97-AF65-F5344CB8AC3E}">
        <p14:creationId xmlns:p14="http://schemas.microsoft.com/office/powerpoint/2010/main" val="348887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EA251B6B-51B6-4337-B815-3A249A36620C}" type="slidenum">
              <a:rPr lang="en-US" smtClean="0"/>
              <a:pPr>
                <a:defRPr/>
              </a:pPr>
              <a:t>5</a:t>
            </a:fld>
            <a:endParaRPr lang="en-US" dirty="0"/>
          </a:p>
        </p:txBody>
      </p:sp>
    </p:spTree>
    <p:extLst>
      <p:ext uri="{BB962C8B-B14F-4D97-AF65-F5344CB8AC3E}">
        <p14:creationId xmlns:p14="http://schemas.microsoft.com/office/powerpoint/2010/main" val="2396966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a:lstStyle/>
          <a:p>
            <a:pPr eaLnBrk="1" hangingPunct="1"/>
            <a:r>
              <a:rPr lang="en-US" smtClean="0">
                <a:cs typeface="Arial" charset="0"/>
              </a:rPr>
              <a:t>Many organizations use a </a:t>
            </a:r>
            <a:r>
              <a:rPr lang="en-US" b="1" smtClean="0">
                <a:cs typeface="Arial" charset="0"/>
              </a:rPr>
              <a:t>project structure</a:t>
            </a:r>
            <a:r>
              <a:rPr lang="en-US" smtClean="0">
                <a:cs typeface="Arial" charset="0"/>
              </a:rPr>
              <a:t>, in which employees continuously work on projects. Unlike the matrix structure, a project structure has no formal departments where employees return at the completion of a project. Instead, employees take their specific skills, abilities, and experiences to other projects. Also, all work in project structures is performed by teams of employees.</a:t>
            </a:r>
          </a:p>
          <a:p>
            <a:pPr eaLnBrk="1" hangingPunct="1"/>
            <a:endParaRPr lang="en-US" smtClean="0">
              <a:cs typeface="Arial" charset="0"/>
            </a:endParaRPr>
          </a:p>
          <a:p>
            <a:pPr eaLnBrk="1" hangingPunct="1"/>
            <a:r>
              <a:rPr lang="en-US" smtClean="0">
                <a:cs typeface="Arial" charset="0"/>
              </a:rPr>
              <a:t>The </a:t>
            </a:r>
            <a:r>
              <a:rPr lang="en-US" b="1" smtClean="0">
                <a:cs typeface="Arial" charset="0"/>
              </a:rPr>
              <a:t>boundaryless organization</a:t>
            </a:r>
            <a:r>
              <a:rPr lang="en-US" smtClean="0">
                <a:cs typeface="Arial" charset="0"/>
              </a:rPr>
              <a:t>, is an organization whose design is not defined by, or limited to, the horizontal, vertical, or external boundaries imposed by a predefined structure. Although the idea of eliminating boundaries may seem odd, many of today’s most successful organizations find that they can operate most effectively by remaining flexible and </a:t>
            </a:r>
            <a:r>
              <a:rPr lang="en-US" i="1" smtClean="0">
                <a:cs typeface="Arial" charset="0"/>
              </a:rPr>
              <a:t>un</a:t>
            </a:r>
            <a:r>
              <a:rPr lang="en-US" smtClean="0">
                <a:cs typeface="Arial" charset="0"/>
              </a:rPr>
              <a:t>structured: that the ideal structure for them is </a:t>
            </a:r>
            <a:r>
              <a:rPr lang="en-US" i="1" smtClean="0">
                <a:cs typeface="Arial" charset="0"/>
              </a:rPr>
              <a:t>not </a:t>
            </a:r>
            <a:r>
              <a:rPr lang="en-US" smtClean="0">
                <a:cs typeface="Arial" charset="0"/>
              </a:rPr>
              <a:t>having a rigid, bounded, and predefined structure.</a:t>
            </a:r>
          </a:p>
        </p:txBody>
      </p:sp>
      <p:sp>
        <p:nvSpPr>
          <p:cNvPr id="4" name="Slide Number Placeholder 3"/>
          <p:cNvSpPr>
            <a:spLocks noGrp="1"/>
          </p:cNvSpPr>
          <p:nvPr>
            <p:ph type="sldNum" sz="quarter" idx="5"/>
          </p:nvPr>
        </p:nvSpPr>
        <p:spPr/>
        <p:txBody>
          <a:bodyPr/>
          <a:lstStyle/>
          <a:p>
            <a:pPr>
              <a:defRPr/>
            </a:pPr>
            <a:fld id="{09DD1191-DF54-4841-B5F7-4DE98C7FED0F}" type="slidenum">
              <a:rPr lang="en-US" smtClean="0"/>
              <a:pPr>
                <a:defRPr/>
              </a:pPr>
              <a:t>6</a:t>
            </a:fld>
            <a:endParaRPr lang="en-US" dirty="0"/>
          </a:p>
        </p:txBody>
      </p:sp>
    </p:spTree>
    <p:extLst>
      <p:ext uri="{BB962C8B-B14F-4D97-AF65-F5344CB8AC3E}">
        <p14:creationId xmlns:p14="http://schemas.microsoft.com/office/powerpoint/2010/main" val="430644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a:lstStyle/>
          <a:p>
            <a:pPr eaLnBrk="1" hangingPunct="1"/>
            <a:r>
              <a:rPr lang="en-US" smtClean="0">
                <a:cs typeface="Arial" charset="0"/>
              </a:rPr>
              <a:t>A </a:t>
            </a:r>
            <a:r>
              <a:rPr lang="en-US" b="1" smtClean="0">
                <a:cs typeface="Arial" charset="0"/>
              </a:rPr>
              <a:t>virtual organization </a:t>
            </a:r>
            <a:r>
              <a:rPr lang="en-US" smtClean="0">
                <a:cs typeface="Arial" charset="0"/>
              </a:rPr>
              <a:t>typically consists of a small core of full-time employees and outside specialists temporarily hired as needed to work on projects. An example is when Second Life, a company creating a virtual world of colorful online avatars, was building its software. Founder Philip Rosedale hired programmers from around the world and divided up the work into about 1,600 individual tasks, “from setting up databases to fixing bugs.” The process worked so well, the company used it for all sorts of work.</a:t>
            </a:r>
          </a:p>
        </p:txBody>
      </p:sp>
      <p:sp>
        <p:nvSpPr>
          <p:cNvPr id="4" name="Slide Number Placeholder 3"/>
          <p:cNvSpPr>
            <a:spLocks noGrp="1"/>
          </p:cNvSpPr>
          <p:nvPr>
            <p:ph type="sldNum" sz="quarter" idx="5"/>
          </p:nvPr>
        </p:nvSpPr>
        <p:spPr/>
        <p:txBody>
          <a:bodyPr/>
          <a:lstStyle/>
          <a:p>
            <a:pPr>
              <a:defRPr/>
            </a:pPr>
            <a:fld id="{EB2D1A2F-9253-4A16-BFAB-A9A2904E9613}" type="slidenum">
              <a:rPr lang="en-US" smtClean="0"/>
              <a:pPr>
                <a:defRPr/>
              </a:pPr>
              <a:t>7</a:t>
            </a:fld>
            <a:endParaRPr lang="en-US" dirty="0"/>
          </a:p>
        </p:txBody>
      </p:sp>
    </p:spTree>
    <p:extLst>
      <p:ext uri="{BB962C8B-B14F-4D97-AF65-F5344CB8AC3E}">
        <p14:creationId xmlns:p14="http://schemas.microsoft.com/office/powerpoint/2010/main" val="2607095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a:lstStyle/>
          <a:p>
            <a:pPr eaLnBrk="1" hangingPunct="1"/>
            <a:r>
              <a:rPr lang="en-US" dirty="0" smtClean="0">
                <a:cs typeface="Arial" charset="0"/>
              </a:rPr>
              <a:t>A </a:t>
            </a:r>
            <a:r>
              <a:rPr lang="en-US" b="1" dirty="0" smtClean="0">
                <a:cs typeface="Arial" charset="0"/>
              </a:rPr>
              <a:t>network organization</a:t>
            </a:r>
            <a:r>
              <a:rPr lang="en-US" dirty="0" smtClean="0">
                <a:cs typeface="Arial" charset="0"/>
              </a:rPr>
              <a:t> is one which uses its own employees to do some work activities and networks of outside suppliers to provide other needed product components or work processes. This organizational form is sometimes called a modular organization by manufacturing firms. Such an approach allows organizations to concentrate on what they do best by contracting out other activities to companies that do those activities best.</a:t>
            </a:r>
          </a:p>
          <a:p>
            <a:pPr eaLnBrk="1" hangingPunct="1"/>
            <a:endParaRPr lang="en-US" dirty="0" smtClean="0">
              <a:cs typeface="Arial" charset="0"/>
            </a:endParaRPr>
          </a:p>
          <a:p>
            <a:pPr eaLnBrk="1" hangingPunct="1"/>
            <a:r>
              <a:rPr lang="en-US" dirty="0" smtClean="0">
                <a:cs typeface="Arial" charset="0"/>
              </a:rPr>
              <a:t>A </a:t>
            </a:r>
            <a:r>
              <a:rPr lang="en-US" b="1" dirty="0" smtClean="0">
                <a:cs typeface="Arial" charset="0"/>
              </a:rPr>
              <a:t>learning organization</a:t>
            </a:r>
            <a:r>
              <a:rPr lang="en-US" dirty="0" smtClean="0">
                <a:cs typeface="Arial" charset="0"/>
              </a:rPr>
              <a:t>, is an organization that has developed the capacity to continuously learn, adapt, and change. In a learning organization, employees continually acquire and share new knowledge and apply that knowledge in making decisions or doing their work. Some organizational theorists even go so far as to say that an organization’s ability to do this—that is, to learn and to apply that learning—may be the only sustainable source of competitive advantage.</a:t>
            </a:r>
          </a:p>
        </p:txBody>
      </p:sp>
      <p:sp>
        <p:nvSpPr>
          <p:cNvPr id="4" name="Slide Number Placeholder 3"/>
          <p:cNvSpPr>
            <a:spLocks noGrp="1"/>
          </p:cNvSpPr>
          <p:nvPr>
            <p:ph type="sldNum" sz="quarter" idx="5"/>
          </p:nvPr>
        </p:nvSpPr>
        <p:spPr/>
        <p:txBody>
          <a:bodyPr/>
          <a:lstStyle/>
          <a:p>
            <a:pPr>
              <a:defRPr/>
            </a:pPr>
            <a:fld id="{245FA3E7-97FF-4369-8FE9-AE4638CD95C7}" type="slidenum">
              <a:rPr lang="en-US" smtClean="0"/>
              <a:pPr>
                <a:defRPr/>
              </a:pPr>
              <a:t>8</a:t>
            </a:fld>
            <a:endParaRPr lang="en-US" dirty="0"/>
          </a:p>
        </p:txBody>
      </p:sp>
    </p:spTree>
    <p:extLst>
      <p:ext uri="{BB962C8B-B14F-4D97-AF65-F5344CB8AC3E}">
        <p14:creationId xmlns:p14="http://schemas.microsoft.com/office/powerpoint/2010/main" val="1048776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a:lstStyle/>
          <a:p>
            <a:pPr eaLnBrk="1" hangingPunct="1"/>
            <a:r>
              <a:rPr lang="en-US" dirty="0" smtClean="0">
                <a:cs typeface="Arial" charset="0"/>
              </a:rPr>
              <a:t>When managers believe collaboration among employees is needed for more coordinated and integrated work efforts, they can use several different structural options. Some of the more popular include cross-functional teams, task forces, and communities of practice.</a:t>
            </a:r>
          </a:p>
          <a:p>
            <a:pPr eaLnBrk="1" hangingPunct="1"/>
            <a:endParaRPr lang="en-US" dirty="0" smtClean="0">
              <a:cs typeface="Arial" charset="0"/>
            </a:endParaRPr>
          </a:p>
          <a:p>
            <a:pPr eaLnBrk="1" hangingPunct="1"/>
            <a:r>
              <a:rPr lang="en-US" dirty="0" smtClean="0">
                <a:cs typeface="Arial" charset="0"/>
              </a:rPr>
              <a:t>A </a:t>
            </a:r>
            <a:r>
              <a:rPr lang="en-US" b="1" dirty="0" err="1" smtClean="0">
                <a:cs typeface="Arial" charset="0"/>
              </a:rPr>
              <a:t>crossfunctional</a:t>
            </a:r>
            <a:r>
              <a:rPr lang="en-US" b="1" dirty="0" smtClean="0">
                <a:cs typeface="Arial" charset="0"/>
              </a:rPr>
              <a:t> team </a:t>
            </a:r>
            <a:r>
              <a:rPr lang="en-US" b="0" dirty="0" smtClean="0">
                <a:cs typeface="Arial" charset="0"/>
              </a:rPr>
              <a:t>is</a:t>
            </a:r>
            <a:r>
              <a:rPr lang="en-US" dirty="0" smtClean="0">
                <a:cs typeface="Arial" charset="0"/>
              </a:rPr>
              <a:t> a work team composed of individuals from various functional specialties. When a cross-functional team is formed, team members are brought together to collaborate on resolving mutual problems that affect the respective functional areas. Ideally, the artificial boundaries that separate functions disappear, and the team focuses on working together to achieve organizational goals.</a:t>
            </a:r>
          </a:p>
          <a:p>
            <a:pPr eaLnBrk="1" hangingPunct="1"/>
            <a:endParaRPr lang="en-US" dirty="0" smtClean="0">
              <a:cs typeface="Arial" charset="0"/>
            </a:endParaRPr>
          </a:p>
          <a:p>
            <a:pPr eaLnBrk="1" hangingPunct="1"/>
            <a:r>
              <a:rPr lang="en-US" dirty="0" smtClean="0">
                <a:cs typeface="Arial" charset="0"/>
              </a:rPr>
              <a:t>Another structural option organizations might use is a </a:t>
            </a:r>
            <a:r>
              <a:rPr lang="en-US" b="1" dirty="0" smtClean="0">
                <a:cs typeface="Arial" charset="0"/>
              </a:rPr>
              <a:t>task force </a:t>
            </a:r>
            <a:r>
              <a:rPr lang="en-US" dirty="0" smtClean="0">
                <a:cs typeface="Arial" charset="0"/>
              </a:rPr>
              <a:t>(also called an </a:t>
            </a:r>
            <a:r>
              <a:rPr lang="en-US" b="1" dirty="0" smtClean="0">
                <a:cs typeface="Arial" charset="0"/>
              </a:rPr>
              <a:t>ad hoc committee</a:t>
            </a:r>
            <a:r>
              <a:rPr lang="en-US" dirty="0" smtClean="0">
                <a:cs typeface="Arial" charset="0"/>
              </a:rPr>
              <a:t>), a temporary committee or team formed to tackle a specific short-term problem affecting several departments. The temporary nature of a task force is what differentiates it from a cross-functional team. Task force members usually perform many of their normal work tasks while serving on the task force;</a:t>
            </a:r>
            <a:r>
              <a:rPr lang="en-US" baseline="0" dirty="0" smtClean="0">
                <a:cs typeface="Arial" charset="0"/>
              </a:rPr>
              <a:t> </a:t>
            </a:r>
            <a:r>
              <a:rPr lang="en-US" dirty="0" smtClean="0">
                <a:cs typeface="Arial" charset="0"/>
              </a:rPr>
              <a:t>however, the members of a task force must collaborate to resolve the issue that’s been assigned to them. When the issue or problem is solved, the task force is no longer needed and members return to their regular assignments.</a:t>
            </a:r>
          </a:p>
        </p:txBody>
      </p:sp>
      <p:sp>
        <p:nvSpPr>
          <p:cNvPr id="4" name="Slide Number Placeholder 3"/>
          <p:cNvSpPr>
            <a:spLocks noGrp="1"/>
          </p:cNvSpPr>
          <p:nvPr>
            <p:ph type="sldNum" sz="quarter" idx="5"/>
          </p:nvPr>
        </p:nvSpPr>
        <p:spPr/>
        <p:txBody>
          <a:bodyPr/>
          <a:lstStyle/>
          <a:p>
            <a:pPr>
              <a:defRPr/>
            </a:pPr>
            <a:fld id="{83CEC88A-0C24-4538-98AD-709FBDC47025}" type="slidenum">
              <a:rPr lang="en-US" smtClean="0"/>
              <a:pPr>
                <a:defRPr/>
              </a:pPr>
              <a:t>9</a:t>
            </a:fld>
            <a:endParaRPr lang="en-US" dirty="0"/>
          </a:p>
        </p:txBody>
      </p:sp>
    </p:spTree>
    <p:extLst>
      <p:ext uri="{BB962C8B-B14F-4D97-AF65-F5344CB8AC3E}">
        <p14:creationId xmlns:p14="http://schemas.microsoft.com/office/powerpoint/2010/main" val="3523522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AE80A017-244B-41F1-8312-FC981BD74C6A}" type="slidenum">
              <a:rPr lang="en-US" smtClean="0"/>
              <a:pPr>
                <a:defRPr/>
              </a:pPr>
              <a:t>10</a:t>
            </a:fld>
            <a:endParaRPr lang="en-US" dirty="0"/>
          </a:p>
        </p:txBody>
      </p:sp>
    </p:spTree>
    <p:extLst>
      <p:ext uri="{BB962C8B-B14F-4D97-AF65-F5344CB8AC3E}">
        <p14:creationId xmlns:p14="http://schemas.microsoft.com/office/powerpoint/2010/main" val="68614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a:lstStyle/>
          <a:p>
            <a:pPr eaLnBrk="1" hangingPunct="1"/>
            <a:r>
              <a:rPr lang="en-US" b="1" dirty="0" smtClean="0">
                <a:cs typeface="Arial" charset="0"/>
              </a:rPr>
              <a:t>Communities of practice</a:t>
            </a:r>
            <a:r>
              <a:rPr lang="en-US" dirty="0" smtClean="0">
                <a:cs typeface="Arial" charset="0"/>
              </a:rPr>
              <a:t>, are types of internal collaborations which are “groups of people who share a concern, a set of problems, or a passion about a topic, and who deepen their knowledge and expertise in that area by interacting on an ongoing basis.</a:t>
            </a:r>
          </a:p>
        </p:txBody>
      </p:sp>
      <p:sp>
        <p:nvSpPr>
          <p:cNvPr id="4" name="Slide Number Placeholder 3"/>
          <p:cNvSpPr>
            <a:spLocks noGrp="1"/>
          </p:cNvSpPr>
          <p:nvPr>
            <p:ph type="sldNum" sz="quarter" idx="5"/>
          </p:nvPr>
        </p:nvSpPr>
        <p:spPr/>
        <p:txBody>
          <a:bodyPr/>
          <a:lstStyle/>
          <a:p>
            <a:pPr>
              <a:defRPr/>
            </a:pPr>
            <a:fld id="{76952276-1535-4F17-B1B7-F576CF2CB6E4}" type="slidenum">
              <a:rPr lang="en-US" smtClean="0"/>
              <a:pPr>
                <a:defRPr/>
              </a:pPr>
              <a:t>11</a:t>
            </a:fld>
            <a:endParaRPr lang="en-US" dirty="0"/>
          </a:p>
        </p:txBody>
      </p:sp>
    </p:spTree>
    <p:extLst>
      <p:ext uri="{BB962C8B-B14F-4D97-AF65-F5344CB8AC3E}">
        <p14:creationId xmlns:p14="http://schemas.microsoft.com/office/powerpoint/2010/main" val="1857092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a:lstStyle/>
          <a:p>
            <a:pPr eaLnBrk="1" hangingPunct="1"/>
            <a:endParaRPr lang="en-US" smtClean="0">
              <a:cs typeface="Arial" charset="0"/>
            </a:endParaRPr>
          </a:p>
        </p:txBody>
      </p:sp>
      <p:sp>
        <p:nvSpPr>
          <p:cNvPr id="4" name="Slide Number Placeholder 3"/>
          <p:cNvSpPr>
            <a:spLocks noGrp="1"/>
          </p:cNvSpPr>
          <p:nvPr>
            <p:ph type="sldNum" sz="quarter" idx="5"/>
          </p:nvPr>
        </p:nvSpPr>
        <p:spPr/>
        <p:txBody>
          <a:bodyPr/>
          <a:lstStyle/>
          <a:p>
            <a:pPr>
              <a:defRPr/>
            </a:pPr>
            <a:fld id="{BF607C1B-B14B-4187-A008-FB0BDBF283EA}" type="slidenum">
              <a:rPr lang="en-US" smtClean="0"/>
              <a:pPr>
                <a:defRPr/>
              </a:pPr>
              <a:t>12</a:t>
            </a:fld>
            <a:endParaRPr lang="en-US" dirty="0"/>
          </a:p>
        </p:txBody>
      </p:sp>
    </p:spTree>
    <p:extLst>
      <p:ext uri="{BB962C8B-B14F-4D97-AF65-F5344CB8AC3E}">
        <p14:creationId xmlns:p14="http://schemas.microsoft.com/office/powerpoint/2010/main" val="2125452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48609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4860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4"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5" name="Rectangle 7"/>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6"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7"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r>
              <a:rPr lang="en-US" sz="1200" b="1" dirty="0" smtClean="0">
                <a:solidFill>
                  <a:schemeClr val="bg1"/>
                </a:solidFill>
              </a:rPr>
              <a:t>12-</a:t>
            </a:r>
            <a:fld id="{DE389E54-F96F-4247-985A-79DEE0A6A683}" type="slidenum">
              <a:rPr lang="en-US" sz="1200" b="1" smtClean="0">
                <a:solidFill>
                  <a:schemeClr val="bg1"/>
                </a:solidFill>
              </a:rPr>
              <a:pPr>
                <a:spcBef>
                  <a:spcPct val="50000"/>
                </a:spcBef>
                <a:defRPr/>
              </a:pPr>
              <a:t>‹#›</a:t>
            </a:fld>
            <a:r>
              <a:rPr lang="en-US" sz="1200" b="1" dirty="0" smtClean="0">
                <a:solidFill>
                  <a:schemeClr val="bg1"/>
                </a:solidFill>
              </a:rPr>
              <a:t> </a:t>
            </a:r>
            <a:endParaRPr lang="en-US" sz="1200" b="1" dirty="0">
              <a:solidFill>
                <a:schemeClr val="bg1"/>
              </a:solidFill>
            </a:endParaRPr>
          </a:p>
        </p:txBody>
      </p:sp>
      <p:pic>
        <p:nvPicPr>
          <p:cNvPr id="8" name="Picture 9"/>
          <p:cNvPicPr>
            <a:picLocks noChangeAspect="1" noChangeArrowheads="1"/>
          </p:cNvPicPr>
          <p:nvPr userDrawn="1"/>
        </p:nvPicPr>
        <p:blipFill>
          <a:blip r:embed="rId2" cstate="print"/>
          <a:srcRect/>
          <a:stretch>
            <a:fillRect/>
          </a:stretch>
        </p:blipFill>
        <p:spPr bwMode="auto">
          <a:xfrm>
            <a:off x="5348288" y="4495800"/>
            <a:ext cx="366712" cy="1524000"/>
          </a:xfrm>
          <a:prstGeom prst="rect">
            <a:avLst/>
          </a:prstGeom>
          <a:noFill/>
          <a:ln w="9525">
            <a:noFill/>
            <a:miter lim="800000"/>
            <a:headEnd/>
            <a:tailEnd/>
          </a:ln>
        </p:spPr>
      </p:pic>
      <p:sp>
        <p:nvSpPr>
          <p:cNvPr id="103430" name="Title Placeholder 1"/>
          <p:cNvSpPr>
            <a:spLocks noGrp="1"/>
          </p:cNvSpPr>
          <p:nvPr>
            <p:ph type="ctrTitle"/>
          </p:nvPr>
        </p:nvSpPr>
        <p:spPr>
          <a:xfrm>
            <a:off x="4724400" y="1219200"/>
            <a:ext cx="3505200" cy="1470025"/>
          </a:xfrm>
        </p:spPr>
        <p:txBody>
          <a:bodyPr/>
          <a:lstStyle>
            <a:lvl1pPr algn="l">
              <a:defRPr sz="3600" smtClean="0">
                <a:solidFill>
                  <a:srgbClr val="F47024"/>
                </a:solidFill>
                <a:latin typeface="HelveticaNeue-Light" charset="0"/>
              </a:defRPr>
            </a:lvl1pPr>
          </a:lstStyle>
          <a:p>
            <a:pPr lvl="0"/>
            <a:r>
              <a:rPr lang="en-US" noProof="0" smtClean="0"/>
              <a:t>Click to edit Master title style</a:t>
            </a:r>
          </a:p>
        </p:txBody>
      </p:sp>
      <p:sp>
        <p:nvSpPr>
          <p:cNvPr id="103431" name="Text Placeholder 2"/>
          <p:cNvSpPr>
            <a:spLocks noGrp="1"/>
          </p:cNvSpPr>
          <p:nvPr>
            <p:ph type="subTitle" idx="1"/>
          </p:nvPr>
        </p:nvSpPr>
        <p:spPr>
          <a:xfrm>
            <a:off x="4800600" y="2514600"/>
            <a:ext cx="3124200" cy="1752600"/>
          </a:xfrm>
        </p:spPr>
        <p:txBody>
          <a:bodyPr/>
          <a:lstStyle>
            <a:lvl1pPr marL="0" indent="0">
              <a:buFont typeface="Arial" pitchFamily="34" charset="0"/>
              <a:buNone/>
              <a:defRPr sz="3600" smtClean="0">
                <a:solidFill>
                  <a:srgbClr val="897DBB"/>
                </a:solidFill>
                <a:latin typeface="HelveticaNeue-Bold" charset="0"/>
              </a:defRPr>
            </a:lvl1pPr>
          </a:lstStyle>
          <a:p>
            <a:pPr lvl="0"/>
            <a:r>
              <a:rPr lang="en-US" noProof="0" smtClean="0"/>
              <a:t>Click to edit Master subtitle style</a:t>
            </a:r>
          </a:p>
        </p:txBody>
      </p:sp>
    </p:spTree>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5" name="Rectangle 4"/>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6"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7" name="Text Box 10"/>
          <p:cNvSpPr txBox="1">
            <a:spLocks noChangeArrowheads="1"/>
          </p:cNvSpPr>
          <p:nvPr userDrawn="1"/>
        </p:nvSpPr>
        <p:spPr bwMode="auto">
          <a:xfrm>
            <a:off x="8305800" y="6477000"/>
            <a:ext cx="838200" cy="277813"/>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r>
              <a:rPr lang="en-US" sz="1200" b="1" dirty="0" smtClean="0">
                <a:solidFill>
                  <a:schemeClr val="bg1"/>
                </a:solidFill>
              </a:rPr>
              <a:t>12-</a:t>
            </a:r>
            <a:fld id="{92A897E9-A312-4E72-9CDD-7A24CD6B6D67}" type="slidenum">
              <a:rPr lang="en-US" sz="1200" b="1" smtClean="0">
                <a:solidFill>
                  <a:schemeClr val="bg1"/>
                </a:solidFill>
              </a:rPr>
              <a:pPr>
                <a:spcBef>
                  <a:spcPct val="50000"/>
                </a:spcBef>
                <a:defRPr/>
              </a:pPr>
              <a:t>‹#›</a:t>
            </a:fld>
            <a:r>
              <a:rPr lang="en-US" sz="1200" b="1" dirty="0" smtClean="0">
                <a:solidFill>
                  <a:schemeClr val="bg1"/>
                </a:solidFill>
              </a:rPr>
              <a:t> </a:t>
            </a:r>
            <a:endParaRPr lang="en-US" sz="1200" b="1" dirty="0">
              <a:solidFill>
                <a:schemeClr val="bg1"/>
              </a:solidFill>
            </a:endParaRPr>
          </a:p>
        </p:txBody>
      </p:sp>
      <p:cxnSp>
        <p:nvCxnSpPr>
          <p:cNvPr id="8" name="Straight Connector 7"/>
          <p:cNvCxnSpPr>
            <a:cxnSpLocks noChangeShapeType="1"/>
          </p:cNvCxnSpPr>
          <p:nvPr/>
        </p:nvCxnSpPr>
        <p:spPr bwMode="auto">
          <a:xfrm>
            <a:off x="457200" y="1371600"/>
            <a:ext cx="8229600" cy="0"/>
          </a:xfrm>
          <a:prstGeom prst="line">
            <a:avLst/>
          </a:prstGeom>
          <a:noFill/>
          <a:ln w="44450" algn="ctr">
            <a:solidFill>
              <a:srgbClr val="897DBB"/>
            </a:solidFill>
            <a:round/>
            <a:headEnd/>
            <a:tailEnd/>
          </a:ln>
        </p:spPr>
      </p:cxn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userDrawn="1"/>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7B9F2B81-B913-4BD9-A79D-B770588615BB}" type="datetime4">
              <a:rPr lang="en-US" smtClean="0"/>
              <a:t>September 13, 2016</a:t>
            </a:fld>
            <a:endParaRPr lang="en-US"/>
          </a:p>
        </p:txBody>
      </p:sp>
      <p:sp>
        <p:nvSpPr>
          <p:cNvPr id="5" name="Footer Placeholder 4"/>
          <p:cNvSpPr>
            <a:spLocks noGrp="1"/>
          </p:cNvSpPr>
          <p:nvPr>
            <p:ph type="ftr" sz="quarter" idx="11"/>
          </p:nvPr>
        </p:nvSpPr>
        <p:spPr/>
        <p:txBody>
          <a:bodyPr/>
          <a:lstStyle/>
          <a:p>
            <a:r>
              <a:rPr lang="en-US" smtClean="0"/>
              <a:t>Copyright © 2016 Pearson Education, Inc.</a:t>
            </a:r>
            <a:endParaRPr lang="en-US"/>
          </a:p>
        </p:txBody>
      </p:sp>
      <p:sp>
        <p:nvSpPr>
          <p:cNvPr id="6" name="Slide Number Placeholder 5"/>
          <p:cNvSpPr>
            <a:spLocks noGrp="1"/>
          </p:cNvSpPr>
          <p:nvPr>
            <p:ph type="sldNum" sz="quarter" idx="12"/>
          </p:nvPr>
        </p:nvSpPr>
        <p:spPr/>
        <p:txBody>
          <a:bodyPr>
            <a:normAutofit/>
          </a:bodyPr>
          <a:lstStyle/>
          <a:p>
            <a:fld id="{1D72EBF8-7CF5-44B7-B2BF-E22DE4D0703D}" type="slidenum">
              <a:rPr lang="en-US" smtClean="0"/>
              <a:pPr/>
              <a:t>‹#›</a:t>
            </a:fld>
            <a:endParaRPr lang="en-US" dirty="0"/>
          </a:p>
        </p:txBody>
      </p:sp>
      <p:sp>
        <p:nvSpPr>
          <p:cNvPr id="12" name="Text Box 10"/>
          <p:cNvSpPr txBox="1">
            <a:spLocks noChangeArrowheads="1"/>
          </p:cNvSpPr>
          <p:nvPr userDrawn="1"/>
        </p:nvSpPr>
        <p:spPr bwMode="auto">
          <a:xfrm>
            <a:off x="8724900" y="6477000"/>
            <a:ext cx="838200" cy="277813"/>
          </a:xfrm>
          <a:prstGeom prst="rect">
            <a:avLst/>
          </a:prstGeom>
          <a:noFill/>
          <a:ln w="9525">
            <a:noFill/>
            <a:miter lim="800000"/>
            <a:headEnd/>
            <a:tailEnd/>
          </a:ln>
          <a:effectLst/>
        </p:spPr>
        <p:txBody>
          <a:bodyPr wrap="squar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50000"/>
              </a:spcBef>
              <a:defRPr/>
            </a:pPr>
            <a:endParaRPr lang="en-US" sz="1200" b="1" dirty="0">
              <a:solidFill>
                <a:schemeClr val="bg1"/>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85800" y="1600201"/>
            <a:ext cx="77724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09E3F10-6739-4BB6-9C56-29CA7FFB4B72}" type="datetime4">
              <a:rPr lang="en-US" smtClean="0"/>
              <a:t>September 13, 2016</a:t>
            </a:fld>
            <a:endParaRPr lang="en-US"/>
          </a:p>
        </p:txBody>
      </p:sp>
      <p:sp>
        <p:nvSpPr>
          <p:cNvPr id="5" name="Footer Placeholder 4"/>
          <p:cNvSpPr>
            <a:spLocks noGrp="1"/>
          </p:cNvSpPr>
          <p:nvPr>
            <p:ph type="ftr" sz="quarter" idx="11"/>
          </p:nvPr>
        </p:nvSpPr>
        <p:spPr/>
        <p:txBody>
          <a:bodyPr/>
          <a:lstStyle/>
          <a:p>
            <a:r>
              <a:rPr lang="en-US" smtClean="0"/>
              <a:t>Copyright © 2016 Pearson Education, Inc.</a:t>
            </a:r>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6D309029-15E1-4E7F-833A-B2F33E02E3F3}" type="datetime4">
              <a:rPr lang="en-US" smtClean="0"/>
              <a:t>September 13, 2016</a:t>
            </a:fld>
            <a:endParaRPr lang="en-US"/>
          </a:p>
        </p:txBody>
      </p:sp>
      <p:sp>
        <p:nvSpPr>
          <p:cNvPr id="5" name="Footer Placeholder 4"/>
          <p:cNvSpPr>
            <a:spLocks noGrp="1"/>
          </p:cNvSpPr>
          <p:nvPr>
            <p:ph type="ftr" sz="quarter" idx="11"/>
          </p:nvPr>
        </p:nvSpPr>
        <p:spPr/>
        <p:txBody>
          <a:bodyPr/>
          <a:lstStyle/>
          <a:p>
            <a:r>
              <a:rPr lang="en-US" smtClean="0"/>
              <a:t>Copyright © 2016 Pearson Education, Inc.</a:t>
            </a:r>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8F97CA6-0D14-4B82-9B8A-65C9A7B79AF1}" type="datetime4">
              <a:rPr lang="en-US" smtClean="0"/>
              <a:t>September 13, 2016</a:t>
            </a:fld>
            <a:endParaRPr lang="en-US"/>
          </a:p>
        </p:txBody>
      </p:sp>
      <p:sp>
        <p:nvSpPr>
          <p:cNvPr id="6" name="Footer Placeholder 5"/>
          <p:cNvSpPr>
            <a:spLocks noGrp="1"/>
          </p:cNvSpPr>
          <p:nvPr>
            <p:ph type="ftr" sz="quarter" idx="11"/>
          </p:nvPr>
        </p:nvSpPr>
        <p:spPr/>
        <p:txBody>
          <a:bodyPr/>
          <a:lstStyle/>
          <a:p>
            <a:r>
              <a:rPr lang="en-US" smtClean="0"/>
              <a:t>Copyright © 2016 Pearson Education, Inc.</a:t>
            </a:r>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E665F0D7-F7CD-4068-8DAF-DFBAD7F9B38E}" type="datetime4">
              <a:rPr lang="en-US" smtClean="0"/>
              <a:t>September 13, 2016</a:t>
            </a:fld>
            <a:endParaRPr lang="en-US"/>
          </a:p>
        </p:txBody>
      </p:sp>
      <p:sp>
        <p:nvSpPr>
          <p:cNvPr id="8" name="Footer Placeholder 7"/>
          <p:cNvSpPr>
            <a:spLocks noGrp="1"/>
          </p:cNvSpPr>
          <p:nvPr>
            <p:ph type="ftr" sz="quarter" idx="11"/>
          </p:nvPr>
        </p:nvSpPr>
        <p:spPr/>
        <p:txBody>
          <a:bodyPr/>
          <a:lstStyle/>
          <a:p>
            <a:r>
              <a:rPr lang="en-US" smtClean="0"/>
              <a:t>Copyright © 2016 Pearson Education, Inc.</a:t>
            </a:r>
            <a:endParaRPr lang="en-US"/>
          </a:p>
        </p:txBody>
      </p:sp>
      <p:sp>
        <p:nvSpPr>
          <p:cNvPr id="9" name="Slide Number Placeholder 8"/>
          <p:cNvSpPr>
            <a:spLocks noGrp="1"/>
          </p:cNvSpPr>
          <p:nvPr>
            <p:ph type="sldNum" sz="quarter" idx="12"/>
          </p:nvPr>
        </p:nvSpPr>
        <p:spPr/>
        <p:txBody>
          <a:bodyPr/>
          <a:lstStyle/>
          <a:p>
            <a:fld id="{1D72EBF8-7CF5-44B7-B2BF-E22DE4D0703D}" type="slidenum">
              <a:rPr lang="en-US" smtClean="0"/>
              <a:pPr/>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Content Placeholder 16"/>
          <p:cNvSpPr>
            <a:spLocks noGrp="1"/>
          </p:cNvSpPr>
          <p:nvPr>
            <p:ph sz="quarter" idx="14"/>
          </p:nvPr>
        </p:nvSpPr>
        <p:spPr>
          <a:xfrm>
            <a:off x="4800600" y="2209800"/>
            <a:ext cx="3657600" cy="3200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3E2F017D-1C28-40C7-AFA0-A0BCCF37E878}" type="datetime4">
              <a:rPr lang="en-US" smtClean="0"/>
              <a:t>September 13, 2016</a:t>
            </a:fld>
            <a:endParaRPr lang="en-US"/>
          </a:p>
        </p:txBody>
      </p:sp>
      <p:sp>
        <p:nvSpPr>
          <p:cNvPr id="4" name="Footer Placeholder 3"/>
          <p:cNvSpPr>
            <a:spLocks noGrp="1"/>
          </p:cNvSpPr>
          <p:nvPr>
            <p:ph type="ftr" sz="quarter" idx="11"/>
          </p:nvPr>
        </p:nvSpPr>
        <p:spPr/>
        <p:txBody>
          <a:bodyPr/>
          <a:lstStyle/>
          <a:p>
            <a:r>
              <a:rPr lang="en-US" smtClean="0"/>
              <a:t>Copyright © 2016 Pearson Education, Inc.</a:t>
            </a:r>
            <a:endParaRPr lang="en-US"/>
          </a:p>
        </p:txBody>
      </p:sp>
      <p:sp>
        <p:nvSpPr>
          <p:cNvPr id="5" name="Slide Number Placeholder 4"/>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06261C59-261E-4EF9-8A8E-651686FC3BE9}" type="datetime4">
              <a:rPr lang="en-US" smtClean="0"/>
              <a:t>September 13, 2016</a:t>
            </a:fld>
            <a:endParaRPr lang="en-US"/>
          </a:p>
        </p:txBody>
      </p:sp>
      <p:sp>
        <p:nvSpPr>
          <p:cNvPr id="3" name="Footer Placeholder 2"/>
          <p:cNvSpPr>
            <a:spLocks noGrp="1"/>
          </p:cNvSpPr>
          <p:nvPr>
            <p:ph type="ftr" sz="quarter" idx="11"/>
          </p:nvPr>
        </p:nvSpPr>
        <p:spPr/>
        <p:txBody>
          <a:bodyPr/>
          <a:lstStyle/>
          <a:p>
            <a:r>
              <a:rPr lang="en-US" smtClean="0"/>
              <a:t>Copyright © 2016 Pearson Education, Inc.</a:t>
            </a:r>
            <a:endParaRPr lang="en-US"/>
          </a:p>
        </p:txBody>
      </p:sp>
      <p:sp>
        <p:nvSpPr>
          <p:cNvPr id="4" name="Slide Number Placeholder 3"/>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2411F2B-A900-45D3-9C71-68296721F166}" type="datetime4">
              <a:rPr lang="en-US" smtClean="0"/>
              <a:t>September 13, 2016</a:t>
            </a:fld>
            <a:endParaRPr lang="en-US"/>
          </a:p>
        </p:txBody>
      </p:sp>
      <p:sp>
        <p:nvSpPr>
          <p:cNvPr id="6" name="Footer Placeholder 5"/>
          <p:cNvSpPr>
            <a:spLocks noGrp="1"/>
          </p:cNvSpPr>
          <p:nvPr>
            <p:ph type="ftr" sz="quarter" idx="11"/>
          </p:nvPr>
        </p:nvSpPr>
        <p:spPr/>
        <p:txBody>
          <a:bodyPr/>
          <a:lstStyle/>
          <a:p>
            <a:r>
              <a:rPr lang="en-US" smtClean="0"/>
              <a:t>Copyright © 2016 Pearson Education, Inc.</a:t>
            </a:r>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B2C0083-D150-46B9-BA28-7BD1386A0878}" type="datetime4">
              <a:rPr lang="en-US" smtClean="0"/>
              <a:t>September 13, 2016</a:t>
            </a:fld>
            <a:endParaRPr lang="en-US"/>
          </a:p>
        </p:txBody>
      </p:sp>
      <p:sp>
        <p:nvSpPr>
          <p:cNvPr id="6" name="Footer Placeholder 5"/>
          <p:cNvSpPr>
            <a:spLocks noGrp="1"/>
          </p:cNvSpPr>
          <p:nvPr>
            <p:ph type="ftr" sz="quarter" idx="11"/>
          </p:nvPr>
        </p:nvSpPr>
        <p:spPr/>
        <p:txBody>
          <a:bodyPr/>
          <a:lstStyle/>
          <a:p>
            <a:r>
              <a:rPr lang="en-US" smtClean="0"/>
              <a:t>Copyright © 2016 Pearson Education, Inc.</a:t>
            </a:r>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smtClean="0"/>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229F6D-A4C2-49E3-BC88-721A7299220B}" type="datetime4">
              <a:rPr lang="en-US" smtClean="0"/>
              <a:t>September 13, 2016</a:t>
            </a:fld>
            <a:endParaRPr lang="en-US"/>
          </a:p>
        </p:txBody>
      </p:sp>
      <p:sp>
        <p:nvSpPr>
          <p:cNvPr id="5" name="Footer Placeholder 4"/>
          <p:cNvSpPr>
            <a:spLocks noGrp="1"/>
          </p:cNvSpPr>
          <p:nvPr>
            <p:ph type="ftr" sz="quarter" idx="11"/>
          </p:nvPr>
        </p:nvSpPr>
        <p:spPr/>
        <p:txBody>
          <a:bodyPr/>
          <a:lstStyle/>
          <a:p>
            <a:r>
              <a:rPr lang="en-US" smtClean="0"/>
              <a:t>Copyright © 2016 Pearson Education, Inc.</a:t>
            </a:r>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343697-AAAE-435B-89EC-24F2C8D90D04}" type="datetime4">
              <a:rPr lang="en-US" smtClean="0"/>
              <a:t>September 13, 2016</a:t>
            </a:fld>
            <a:endParaRPr lang="en-US"/>
          </a:p>
        </p:txBody>
      </p:sp>
      <p:sp>
        <p:nvSpPr>
          <p:cNvPr id="5" name="Footer Placeholder 4"/>
          <p:cNvSpPr>
            <a:spLocks noGrp="1"/>
          </p:cNvSpPr>
          <p:nvPr>
            <p:ph type="ftr" sz="quarter" idx="11"/>
          </p:nvPr>
        </p:nvSpPr>
        <p:spPr/>
        <p:txBody>
          <a:bodyPr/>
          <a:lstStyle/>
          <a:p>
            <a:r>
              <a:rPr lang="en-US" smtClean="0"/>
              <a:t>Copyright © 2016 Pearson Education, Inc.</a:t>
            </a:r>
            <a:endParaRPr lang="en-US"/>
          </a:p>
        </p:txBody>
      </p:sp>
      <p:sp>
        <p:nvSpPr>
          <p:cNvPr id="6" name="Slide Number Placeholder 5"/>
          <p:cNvSpPr>
            <a:spLocks noGrp="1"/>
          </p:cNvSpPr>
          <p:nvPr>
            <p:ph type="sldNum" sz="quarter" idx="12"/>
          </p:nvPr>
        </p:nvSpPr>
        <p:spPr/>
        <p:txBody>
          <a:bodyPr/>
          <a:lstStyle/>
          <a:p>
            <a:fld id="{1D72EBF8-7CF5-44B7-B2BF-E22DE4D0703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828800" y="1905000"/>
            <a:ext cx="3238500" cy="323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905000"/>
            <a:ext cx="3238500" cy="3230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4.w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8" name="Rectangle 7"/>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12"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14"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p>
            <a:pPr eaLnBrk="0" hangingPunct="0">
              <a:spcBef>
                <a:spcPct val="50000"/>
              </a:spcBef>
            </a:pPr>
            <a:r>
              <a:rPr lang="en-US" sz="1200" b="1">
                <a:solidFill>
                  <a:schemeClr val="bg1"/>
                </a:solidFill>
              </a:rPr>
              <a:t>12-</a:t>
            </a:r>
            <a:fld id="{C3791820-275D-4859-8F83-BB185A76065F}" type="slidenum">
              <a:rPr lang="en-US" sz="1200" b="1">
                <a:solidFill>
                  <a:schemeClr val="bg1"/>
                </a:solidFill>
              </a:rPr>
              <a:pPr eaLnBrk="0" hangingPunct="0">
                <a:spcBef>
                  <a:spcPct val="50000"/>
                </a:spcBef>
              </a:pPr>
              <a:t>‹#›</a:t>
            </a:fld>
            <a:r>
              <a:rPr lang="en-US" sz="1200" b="1">
                <a:solidFill>
                  <a:schemeClr val="bg1"/>
                </a:solidFill>
              </a:rPr>
              <a:t> </a:t>
            </a:r>
          </a:p>
        </p:txBody>
      </p:sp>
      <p:sp>
        <p:nvSpPr>
          <p:cNvPr id="1030" name="Text Placeholder 2"/>
          <p:cNvSpPr>
            <a:spLocks noGrp="1"/>
          </p:cNvSpPr>
          <p:nvPr>
            <p:ph type="body" idx="1"/>
          </p:nvPr>
        </p:nvSpPr>
        <p:spPr bwMode="auto">
          <a:xfrm>
            <a:off x="1828800" y="1905000"/>
            <a:ext cx="6629400" cy="3230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cxnSp>
        <p:nvCxnSpPr>
          <p:cNvPr id="1031" name="Straight Connector 14"/>
          <p:cNvCxnSpPr>
            <a:cxnSpLocks noChangeShapeType="1"/>
          </p:cNvCxnSpPr>
          <p:nvPr/>
        </p:nvCxnSpPr>
        <p:spPr bwMode="auto">
          <a:xfrm>
            <a:off x="1676400" y="1371600"/>
            <a:ext cx="6629400" cy="0"/>
          </a:xfrm>
          <a:prstGeom prst="line">
            <a:avLst/>
          </a:prstGeom>
          <a:noFill/>
          <a:ln w="31750" algn="ctr">
            <a:solidFill>
              <a:srgbClr val="F47024"/>
            </a:solidFill>
            <a:round/>
            <a:headEnd/>
            <a:tailEnd/>
          </a:ln>
        </p:spPr>
      </p:cxnSp>
      <p:pic>
        <p:nvPicPr>
          <p:cNvPr id="1032" name="Picture 9"/>
          <p:cNvPicPr>
            <a:picLocks noChangeAspect="1" noChangeArrowheads="1"/>
          </p:cNvPicPr>
          <p:nvPr/>
        </p:nvPicPr>
        <p:blipFill>
          <a:blip r:embed="rId13" cstate="print"/>
          <a:srcRect/>
          <a:stretch>
            <a:fillRect/>
          </a:stretch>
        </p:blipFill>
        <p:spPr bwMode="auto">
          <a:xfrm>
            <a:off x="1143000" y="228600"/>
            <a:ext cx="8001000" cy="1050925"/>
          </a:xfrm>
          <a:prstGeom prst="rect">
            <a:avLst/>
          </a:prstGeom>
          <a:noFill/>
          <a:ln w="9525">
            <a:noFill/>
            <a:miter lim="800000"/>
            <a:headEnd/>
            <a:tailEnd/>
          </a:ln>
        </p:spPr>
      </p:pic>
      <p:cxnSp>
        <p:nvCxnSpPr>
          <p:cNvPr id="1033" name="Straight Connector 14"/>
          <p:cNvCxnSpPr>
            <a:cxnSpLocks noChangeShapeType="1"/>
          </p:cNvCxnSpPr>
          <p:nvPr/>
        </p:nvCxnSpPr>
        <p:spPr bwMode="auto">
          <a:xfrm>
            <a:off x="1524000" y="1524000"/>
            <a:ext cx="0" cy="4648200"/>
          </a:xfrm>
          <a:prstGeom prst="line">
            <a:avLst/>
          </a:prstGeom>
          <a:noFill/>
          <a:ln w="31750" algn="ctr">
            <a:solidFill>
              <a:srgbClr val="F47024"/>
            </a:solidFill>
            <a:round/>
            <a:headEnd/>
            <a:tailEnd/>
          </a:ln>
        </p:spPr>
      </p:cxnSp>
      <p:sp>
        <p:nvSpPr>
          <p:cNvPr id="108557" name="Arc 13"/>
          <p:cNvSpPr>
            <a:spLocks/>
          </p:cNvSpPr>
          <p:nvPr/>
        </p:nvSpPr>
        <p:spPr bwMode="auto">
          <a:xfrm flipH="1">
            <a:off x="1524000" y="1371600"/>
            <a:ext cx="152400" cy="152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1750">
            <a:solidFill>
              <a:srgbClr val="F47024"/>
            </a:solidFill>
            <a:round/>
            <a:headEnd/>
            <a:tailEnd/>
          </a:ln>
          <a:effectLst/>
          <a:extLst/>
        </p:spPr>
        <p:txBody>
          <a:bodyPr wrap="none" anchor="ctr"/>
          <a:lstStyle/>
          <a:p>
            <a:pPr>
              <a:defRPr/>
            </a:pPr>
            <a:endParaRPr lang="en-US" dirty="0">
              <a:latin typeface="Arial" pitchFamily="34" charset="0"/>
              <a:cs typeface="Arial" pitchFamily="34" charset="0"/>
            </a:endParaRPr>
          </a:p>
        </p:txBody>
      </p:sp>
      <p:sp>
        <p:nvSpPr>
          <p:cNvPr id="1035" name="Title Placeholder 2"/>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936" r:id="rId1"/>
    <p:sldLayoutId id="2147483935" r:id="rId2"/>
    <p:sldLayoutId id="2147483934" r:id="rId3"/>
    <p:sldLayoutId id="2147483933" r:id="rId4"/>
    <p:sldLayoutId id="2147483932" r:id="rId5"/>
    <p:sldLayoutId id="2147483931" r:id="rId6"/>
    <p:sldLayoutId id="2147483930" r:id="rId7"/>
    <p:sldLayoutId id="2147483929" r:id="rId8"/>
    <p:sldLayoutId id="2147483928" r:id="rId9"/>
    <p:sldLayoutId id="2147483927" r:id="rId10"/>
    <p:sldLayoutId id="2147483926" r:id="rId11"/>
  </p:sldLayoutIdLst>
  <p:hf sldNum="0"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Calibri" pitchFamily="34" charset="0"/>
        </a:defRPr>
      </a:lvl2pPr>
      <a:lvl3pPr algn="ctr" rtl="0" fontAlgn="base">
        <a:spcBef>
          <a:spcPct val="0"/>
        </a:spcBef>
        <a:spcAft>
          <a:spcPct val="0"/>
        </a:spcAft>
        <a:defRPr sz="4400">
          <a:solidFill>
            <a:schemeClr val="tx2"/>
          </a:solidFill>
          <a:latin typeface="Calibri" pitchFamily="34" charset="0"/>
        </a:defRPr>
      </a:lvl3pPr>
      <a:lvl4pPr algn="ctr" rtl="0" fontAlgn="base">
        <a:spcBef>
          <a:spcPct val="0"/>
        </a:spcBef>
        <a:spcAft>
          <a:spcPct val="0"/>
        </a:spcAft>
        <a:defRPr sz="4400">
          <a:solidFill>
            <a:schemeClr val="tx2"/>
          </a:solidFill>
          <a:latin typeface="Calibri" pitchFamily="34" charset="0"/>
        </a:defRPr>
      </a:lvl4pPr>
      <a:lvl5pPr algn="ctr" rtl="0" fontAlgn="base">
        <a:spcBef>
          <a:spcPct val="0"/>
        </a:spcBef>
        <a:spcAft>
          <a:spcPct val="0"/>
        </a:spcAft>
        <a:defRPr sz="44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Calibri" pitchFamily="34" charset="0"/>
        </a:defRPr>
      </a:lvl6pPr>
      <a:lvl7pPr marL="914400" algn="ctr" rtl="0" eaLnBrk="1" fontAlgn="base" hangingPunct="1">
        <a:spcBef>
          <a:spcPct val="0"/>
        </a:spcBef>
        <a:spcAft>
          <a:spcPct val="0"/>
        </a:spcAft>
        <a:defRPr sz="4400">
          <a:solidFill>
            <a:schemeClr val="tx2"/>
          </a:solidFill>
          <a:latin typeface="Calibri" pitchFamily="34" charset="0"/>
        </a:defRPr>
      </a:lvl7pPr>
      <a:lvl8pPr marL="1371600" algn="ctr" rtl="0" eaLnBrk="1" fontAlgn="base" hangingPunct="1">
        <a:spcBef>
          <a:spcPct val="0"/>
        </a:spcBef>
        <a:spcAft>
          <a:spcPct val="0"/>
        </a:spcAft>
        <a:defRPr sz="4400">
          <a:solidFill>
            <a:schemeClr val="tx2"/>
          </a:solidFill>
          <a:latin typeface="Calibri" pitchFamily="34" charset="0"/>
        </a:defRPr>
      </a:lvl8pPr>
      <a:lvl9pPr marL="1828800" algn="ctr" rtl="0" eaLnBrk="1" fontAlgn="base" hangingPunct="1">
        <a:spcBef>
          <a:spcPct val="0"/>
        </a:spcBef>
        <a:spcAft>
          <a:spcPct val="0"/>
        </a:spcAft>
        <a:defRPr sz="4400">
          <a:solidFill>
            <a:schemeClr val="tx2"/>
          </a:solidFill>
          <a:latin typeface="Calibri" pitchFamily="34" charset="0"/>
        </a:defRPr>
      </a:lvl9pPr>
    </p:titleStyle>
    <p:bodyStyle>
      <a:lvl1pPr marL="342900" indent="-342900" algn="l" rtl="0" fontAlgn="base">
        <a:spcBef>
          <a:spcPct val="20000"/>
        </a:spcBef>
        <a:spcAft>
          <a:spcPct val="0"/>
        </a:spcAft>
        <a:buFont typeface="Arial" charset="0"/>
        <a:defRPr sz="2800" i="1">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i="1">
          <a:solidFill>
            <a:schemeClr val="tx1"/>
          </a:solidFill>
          <a:latin typeface="+mn-lt"/>
        </a:defRPr>
      </a:lvl2pPr>
      <a:lvl3pPr marL="1143000" indent="-228600" algn="l" rtl="0" fontAlgn="base">
        <a:spcBef>
          <a:spcPct val="20000"/>
        </a:spcBef>
        <a:spcAft>
          <a:spcPct val="0"/>
        </a:spcAft>
        <a:buFont typeface="Arial" charset="0"/>
        <a:buChar char="•"/>
        <a:defRPr sz="2400" i="1">
          <a:solidFill>
            <a:schemeClr val="tx1"/>
          </a:solidFill>
          <a:latin typeface="+mn-lt"/>
        </a:defRPr>
      </a:lvl3pPr>
      <a:lvl4pPr marL="1600200" indent="-228600" algn="l" rtl="0" fontAlgn="base">
        <a:spcBef>
          <a:spcPct val="20000"/>
        </a:spcBef>
        <a:spcAft>
          <a:spcPct val="0"/>
        </a:spcAft>
        <a:buFont typeface="Arial" charset="0"/>
        <a:buChar char="–"/>
        <a:defRPr sz="2000" i="1">
          <a:solidFill>
            <a:schemeClr val="tx1"/>
          </a:solidFill>
          <a:latin typeface="+mn-lt"/>
        </a:defRPr>
      </a:lvl4pPr>
      <a:lvl5pPr marL="2057400" indent="-228600" algn="l" rtl="0" fontAlgn="base">
        <a:spcBef>
          <a:spcPct val="20000"/>
        </a:spcBef>
        <a:spcAft>
          <a:spcPct val="0"/>
        </a:spcAft>
        <a:buFont typeface="Arial" charset="0"/>
        <a:buChar char="»"/>
        <a:defRPr sz="2000" i="1">
          <a:solidFill>
            <a:schemeClr val="tx1"/>
          </a:solidFill>
          <a:latin typeface="+mn-lt"/>
        </a:defRPr>
      </a:lvl5pPr>
      <a:lvl6pPr marL="2514600" indent="-228600" algn="l" rtl="0" eaLnBrk="1" fontAlgn="base" hangingPunct="1">
        <a:spcBef>
          <a:spcPct val="20000"/>
        </a:spcBef>
        <a:spcAft>
          <a:spcPct val="0"/>
        </a:spcAft>
        <a:buFont typeface="Arial" pitchFamily="34" charset="0"/>
        <a:buChar char="»"/>
        <a:defRPr sz="2000" i="1">
          <a:solidFill>
            <a:schemeClr val="tx1"/>
          </a:solidFill>
          <a:latin typeface="+mn-lt"/>
        </a:defRPr>
      </a:lvl6pPr>
      <a:lvl7pPr marL="2971800" indent="-228600" algn="l" rtl="0" eaLnBrk="1" fontAlgn="base" hangingPunct="1">
        <a:spcBef>
          <a:spcPct val="20000"/>
        </a:spcBef>
        <a:spcAft>
          <a:spcPct val="0"/>
        </a:spcAft>
        <a:buFont typeface="Arial" pitchFamily="34" charset="0"/>
        <a:buChar char="»"/>
        <a:defRPr sz="2000" i="1">
          <a:solidFill>
            <a:schemeClr val="tx1"/>
          </a:solidFill>
          <a:latin typeface="+mn-lt"/>
        </a:defRPr>
      </a:lvl7pPr>
      <a:lvl8pPr marL="3429000" indent="-228600" algn="l" rtl="0" eaLnBrk="1" fontAlgn="base" hangingPunct="1">
        <a:spcBef>
          <a:spcPct val="20000"/>
        </a:spcBef>
        <a:spcAft>
          <a:spcPct val="0"/>
        </a:spcAft>
        <a:buFont typeface="Arial" pitchFamily="34" charset="0"/>
        <a:buChar char="»"/>
        <a:defRPr sz="2000" i="1">
          <a:solidFill>
            <a:schemeClr val="tx1"/>
          </a:solidFill>
          <a:latin typeface="+mn-lt"/>
        </a:defRPr>
      </a:lvl8pPr>
      <a:lvl9pPr marL="3886200" indent="-228600" algn="l" rtl="0" eaLnBrk="1" fontAlgn="base" hangingPunct="1">
        <a:spcBef>
          <a:spcPct val="20000"/>
        </a:spcBef>
        <a:spcAft>
          <a:spcPct val="0"/>
        </a:spcAft>
        <a:buFont typeface="Arial" pitchFamily="34" charset="0"/>
        <a:buChar char="»"/>
        <a:defRPr sz="2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4"/>
          <p:cNvSpPr txBox="1">
            <a:spLocks/>
          </p:cNvSpPr>
          <p:nvPr/>
        </p:nvSpPr>
        <p:spPr>
          <a:xfrm>
            <a:off x="3124200" y="6492875"/>
            <a:ext cx="2895600" cy="365125"/>
          </a:xfrm>
          <a:prstGeom prst="rect">
            <a:avLst/>
          </a:prstGeom>
        </p:spPr>
        <p:txBody>
          <a:bodyPr anchor="ctr"/>
          <a:lstStyle>
            <a:lvl1pPr algn="ctr" fontAlgn="auto">
              <a:spcBef>
                <a:spcPts val="0"/>
              </a:spcBef>
              <a:spcAft>
                <a:spcPts val="0"/>
              </a:spcAft>
              <a:defRPr sz="1200">
                <a:solidFill>
                  <a:schemeClr val="bg1"/>
                </a:solidFill>
                <a:latin typeface="+mn-lt"/>
                <a:cs typeface="+mn-cs"/>
              </a:defRPr>
            </a:lvl1pPr>
          </a:lstStyle>
          <a:p>
            <a:pPr>
              <a:defRPr/>
            </a:pPr>
            <a:r>
              <a:rPr lang="en-US" dirty="0" smtClean="0"/>
              <a:t>Copyright © 2012 Pearson Education, Inc. Publishing as Prentice Hall </a:t>
            </a:r>
            <a:endParaRPr lang="en-US" dirty="0"/>
          </a:p>
        </p:txBody>
      </p:sp>
      <p:sp>
        <p:nvSpPr>
          <p:cNvPr id="8" name="Rectangle 7"/>
          <p:cNvSpPr>
            <a:spLocks noChangeArrowheads="1"/>
          </p:cNvSpPr>
          <p:nvPr/>
        </p:nvSpPr>
        <p:spPr bwMode="auto">
          <a:xfrm>
            <a:off x="0" y="6324600"/>
            <a:ext cx="9144000" cy="533400"/>
          </a:xfrm>
          <a:prstGeom prst="rect">
            <a:avLst/>
          </a:prstGeom>
          <a:solidFill>
            <a:srgbClr val="F47024"/>
          </a:solidFill>
          <a:ln>
            <a:noFill/>
          </a:ln>
          <a:extLst/>
        </p:spPr>
        <p:txBody>
          <a:bodyPr anchor="ctr"/>
          <a:lstStyle/>
          <a:p>
            <a:pPr algn="ctr">
              <a:defRPr/>
            </a:pPr>
            <a:endParaRPr lang="en-US" dirty="0">
              <a:solidFill>
                <a:schemeClr val="accent1"/>
              </a:solidFill>
              <a:latin typeface="Calibri" pitchFamily="64" charset="0"/>
            </a:endParaRPr>
          </a:p>
        </p:txBody>
      </p:sp>
      <p:sp>
        <p:nvSpPr>
          <p:cNvPr id="12" name="Text Box 8"/>
          <p:cNvSpPr txBox="1">
            <a:spLocks noChangeArrowheads="1"/>
          </p:cNvSpPr>
          <p:nvPr/>
        </p:nvSpPr>
        <p:spPr bwMode="auto">
          <a:xfrm>
            <a:off x="2209800" y="6477000"/>
            <a:ext cx="4648200" cy="274638"/>
          </a:xfrm>
          <a:prstGeom prst="rect">
            <a:avLst/>
          </a:prstGeom>
          <a:noFill/>
          <a:ln w="9525">
            <a:noFill/>
            <a:miter lim="800000"/>
            <a:headEnd/>
            <a:tailEnd/>
          </a:ln>
          <a:effec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1200" b="1" dirty="0">
                <a:solidFill>
                  <a:schemeClr val="bg1"/>
                </a:solidFill>
                <a:latin typeface="Calibri" pitchFamily="34" charset="0"/>
              </a:rPr>
              <a:t>Copyright © 2014 Pearson Education, Inc. publishing as Prentice Hall</a:t>
            </a:r>
          </a:p>
        </p:txBody>
      </p:sp>
      <p:sp>
        <p:nvSpPr>
          <p:cNvPr id="14" name="Text Box 10"/>
          <p:cNvSpPr txBox="1">
            <a:spLocks noChangeArrowheads="1"/>
          </p:cNvSpPr>
          <p:nvPr/>
        </p:nvSpPr>
        <p:spPr bwMode="auto">
          <a:xfrm>
            <a:off x="8305800" y="6477000"/>
            <a:ext cx="838200" cy="277813"/>
          </a:xfrm>
          <a:prstGeom prst="rect">
            <a:avLst/>
          </a:prstGeom>
          <a:noFill/>
          <a:ln w="9525">
            <a:noFill/>
            <a:miter lim="800000"/>
            <a:headEnd/>
            <a:tailEnd/>
          </a:ln>
          <a:effectLst/>
        </p:spPr>
        <p:txBody>
          <a:bodyPr anchor="ctr">
            <a:spAutoFit/>
          </a:bodyPr>
          <a:lstStyle/>
          <a:p>
            <a:pPr eaLnBrk="0" hangingPunct="0">
              <a:spcBef>
                <a:spcPct val="50000"/>
              </a:spcBef>
            </a:pPr>
            <a:r>
              <a:rPr lang="en-US" sz="1200" b="1">
                <a:solidFill>
                  <a:schemeClr val="bg1"/>
                </a:solidFill>
              </a:rPr>
              <a:t>12-</a:t>
            </a:r>
            <a:fld id="{FDD2ABC7-AAEF-4954-86C2-11F280BFAA3F}" type="slidenum">
              <a:rPr lang="en-US" sz="1200" b="1">
                <a:solidFill>
                  <a:schemeClr val="bg1"/>
                </a:solidFill>
              </a:rPr>
              <a:pPr eaLnBrk="0" hangingPunct="0">
                <a:spcBef>
                  <a:spcPct val="50000"/>
                </a:spcBef>
              </a:pPr>
              <a:t>‹#›</a:t>
            </a:fld>
            <a:r>
              <a:rPr lang="en-US" sz="1200" b="1">
                <a:solidFill>
                  <a:schemeClr val="bg1"/>
                </a:solidFill>
              </a:rPr>
              <a:t> </a:t>
            </a:r>
          </a:p>
        </p:txBody>
      </p:sp>
      <p:pic>
        <p:nvPicPr>
          <p:cNvPr id="13318" name="Picture 12" descr="disclaimer"/>
          <p:cNvPicPr>
            <a:picLocks noChangeAspect="1" noChangeArrowheads="1"/>
          </p:cNvPicPr>
          <p:nvPr/>
        </p:nvPicPr>
        <p:blipFill>
          <a:blip r:embed="rId13" cstate="print"/>
          <a:srcRect/>
          <a:stretch>
            <a:fillRect/>
          </a:stretch>
        </p:blipFill>
        <p:spPr bwMode="auto">
          <a:xfrm>
            <a:off x="381000" y="1600200"/>
            <a:ext cx="7924800" cy="24034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47" r:id="rId1"/>
    <p:sldLayoutId id="2147483946" r:id="rId2"/>
    <p:sldLayoutId id="2147483945" r:id="rId3"/>
    <p:sldLayoutId id="2147483944" r:id="rId4"/>
    <p:sldLayoutId id="2147483943" r:id="rId5"/>
    <p:sldLayoutId id="2147483942" r:id="rId6"/>
    <p:sldLayoutId id="2147483941" r:id="rId7"/>
    <p:sldLayoutId id="2147483940" r:id="rId8"/>
    <p:sldLayoutId id="2147483939" r:id="rId9"/>
    <p:sldLayoutId id="2147483938" r:id="rId10"/>
    <p:sldLayoutId id="2147483937"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Font typeface="Arial" charset="0"/>
        <a:defRPr sz="2800" i="1">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i="1">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i="1">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i="1">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i="1">
          <a:solidFill>
            <a:schemeClr val="tx1"/>
          </a:solidFill>
          <a:latin typeface="+mn-lt"/>
        </a:defRPr>
      </a:lvl5pPr>
      <a:lvl6pPr marL="2514600" indent="-228600" algn="l" rtl="0" eaLnBrk="0" fontAlgn="base" hangingPunct="0">
        <a:spcBef>
          <a:spcPct val="20000"/>
        </a:spcBef>
        <a:spcAft>
          <a:spcPct val="0"/>
        </a:spcAft>
        <a:buFont typeface="Arial" pitchFamily="34" charset="0"/>
        <a:buChar char="»"/>
        <a:defRPr sz="2000" i="1">
          <a:solidFill>
            <a:schemeClr val="tx1"/>
          </a:solidFill>
          <a:latin typeface="+mn-lt"/>
        </a:defRPr>
      </a:lvl6pPr>
      <a:lvl7pPr marL="2971800" indent="-228600" algn="l" rtl="0" eaLnBrk="0" fontAlgn="base" hangingPunct="0">
        <a:spcBef>
          <a:spcPct val="20000"/>
        </a:spcBef>
        <a:spcAft>
          <a:spcPct val="0"/>
        </a:spcAft>
        <a:buFont typeface="Arial" pitchFamily="34" charset="0"/>
        <a:buChar char="»"/>
        <a:defRPr sz="2000" i="1">
          <a:solidFill>
            <a:schemeClr val="tx1"/>
          </a:solidFill>
          <a:latin typeface="+mn-lt"/>
        </a:defRPr>
      </a:lvl7pPr>
      <a:lvl8pPr marL="3429000" indent="-228600" algn="l" rtl="0" eaLnBrk="0" fontAlgn="base" hangingPunct="0">
        <a:spcBef>
          <a:spcPct val="20000"/>
        </a:spcBef>
        <a:spcAft>
          <a:spcPct val="0"/>
        </a:spcAft>
        <a:buFont typeface="Arial" pitchFamily="34" charset="0"/>
        <a:buChar char="»"/>
        <a:defRPr sz="2000" i="1">
          <a:solidFill>
            <a:schemeClr val="tx1"/>
          </a:solidFill>
          <a:latin typeface="+mn-lt"/>
        </a:defRPr>
      </a:lvl8pPr>
      <a:lvl9pPr marL="3886200" indent="-228600" algn="l" rtl="0" eaLnBrk="0" fontAlgn="base" hangingPunct="0">
        <a:spcBef>
          <a:spcPct val="20000"/>
        </a:spcBef>
        <a:spcAft>
          <a:spcPct val="0"/>
        </a:spcAft>
        <a:buFont typeface="Arial" pitchFamily="34" charset="0"/>
        <a:buChar char="»"/>
        <a:defRPr sz="2000" 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4572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48" r:id="rId1"/>
    <p:sldLayoutId id="2147483949" r:id="rId2"/>
  </p:sldLayoutIdLst>
  <p:hf sldNum="0" hdr="0" dt="0"/>
  <p:txStyles>
    <p:titleStyle>
      <a:lvl1pPr algn="ctr" rtl="0" eaLnBrk="0" fontAlgn="base" hangingPunct="0">
        <a:spcBef>
          <a:spcPct val="0"/>
        </a:spcBef>
        <a:spcAft>
          <a:spcPct val="0"/>
        </a:spcAft>
        <a:defRPr sz="4400" kern="1200">
          <a:solidFill>
            <a:srgbClr val="897DBB"/>
          </a:solidFill>
          <a:latin typeface="Arial" charset="0"/>
          <a:ea typeface="+mj-ea"/>
          <a:cs typeface="+mj-cs"/>
        </a:defRPr>
      </a:lvl1pPr>
      <a:lvl2pPr algn="ctr" rtl="0" eaLnBrk="0" fontAlgn="base" hangingPunct="0">
        <a:spcBef>
          <a:spcPct val="0"/>
        </a:spcBef>
        <a:spcAft>
          <a:spcPct val="0"/>
        </a:spcAft>
        <a:defRPr sz="4400">
          <a:solidFill>
            <a:srgbClr val="897DBB"/>
          </a:solidFill>
          <a:latin typeface="Arial" charset="0"/>
        </a:defRPr>
      </a:lvl2pPr>
      <a:lvl3pPr algn="ctr" rtl="0" eaLnBrk="0" fontAlgn="base" hangingPunct="0">
        <a:spcBef>
          <a:spcPct val="0"/>
        </a:spcBef>
        <a:spcAft>
          <a:spcPct val="0"/>
        </a:spcAft>
        <a:defRPr sz="4400">
          <a:solidFill>
            <a:srgbClr val="897DBB"/>
          </a:solidFill>
          <a:latin typeface="Arial" charset="0"/>
        </a:defRPr>
      </a:lvl3pPr>
      <a:lvl4pPr algn="ctr" rtl="0" eaLnBrk="0" fontAlgn="base" hangingPunct="0">
        <a:spcBef>
          <a:spcPct val="0"/>
        </a:spcBef>
        <a:spcAft>
          <a:spcPct val="0"/>
        </a:spcAft>
        <a:defRPr sz="4400">
          <a:solidFill>
            <a:srgbClr val="897DBB"/>
          </a:solidFill>
          <a:latin typeface="Arial" charset="0"/>
        </a:defRPr>
      </a:lvl4pPr>
      <a:lvl5pPr algn="ctr" rtl="0" eaLnBrk="0" fontAlgn="base" hangingPunct="0">
        <a:spcBef>
          <a:spcPct val="0"/>
        </a:spcBef>
        <a:spcAft>
          <a:spcPct val="0"/>
        </a:spcAft>
        <a:defRPr sz="4400">
          <a:solidFill>
            <a:srgbClr val="897DBB"/>
          </a:solidFill>
          <a:latin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cstate="print">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345FDDFA-0743-4990-8012-701D0D9D59DC}" type="datetime4">
              <a:rPr lang="en-US" smtClean="0"/>
              <a:t>September 13, 2016</a:t>
            </a:fld>
            <a:endParaRPr lang="en-US" dirty="0" err="1"/>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r>
              <a:rPr lang="en-US" smtClean="0"/>
              <a:t>Copyright © 2016 Pearson Education, Inc.</a:t>
            </a:r>
            <a:endParaRPr lang="en-US" dirty="0"/>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1D72EBF8-7CF5-44B7-B2BF-E22DE4D0703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sldNum="0" hdr="0" dt="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3"/>
          <p:cNvSpPr>
            <a:spLocks noGrp="1"/>
          </p:cNvSpPr>
          <p:nvPr>
            <p:ph type="ctrTitle"/>
          </p:nvPr>
        </p:nvSpPr>
        <p:spPr>
          <a:xfrm>
            <a:off x="4571999" y="1066800"/>
            <a:ext cx="4451931" cy="2819400"/>
          </a:xfrm>
        </p:spPr>
        <p:txBody>
          <a:bodyPr>
            <a:noAutofit/>
          </a:bodyPr>
          <a:lstStyle/>
          <a:p>
            <a:r>
              <a:rPr lang="pt-PT" sz="3200" dirty="0" smtClean="0">
                <a:latin typeface="HelveticaNeue-Light"/>
              </a:rPr>
              <a:t>Desenhos organizacionais contemporâneos</a:t>
            </a:r>
            <a:endParaRPr lang="pt-PT" sz="3200" dirty="0">
              <a:latin typeface="HelveticaNeue-Light"/>
            </a:endParaRPr>
          </a:p>
        </p:txBody>
      </p:sp>
      <p:sp>
        <p:nvSpPr>
          <p:cNvPr id="6" name="Footer Placeholder 5"/>
          <p:cNvSpPr>
            <a:spLocks noGrp="1"/>
          </p:cNvSpPr>
          <p:nvPr>
            <p:ph type="ftr" sz="quarter" idx="11"/>
          </p:nvPr>
        </p:nvSpPr>
        <p:spPr>
          <a:xfrm>
            <a:off x="228600" y="6416675"/>
            <a:ext cx="3657600" cy="365125"/>
          </a:xfrm>
        </p:spPr>
        <p:txBody>
          <a:bodyPr/>
          <a:lstStyle/>
          <a:p>
            <a:r>
              <a:rPr lang="en-US" dirty="0" smtClean="0"/>
              <a:t>Copyright © 2016 Pearson Education, Inc.</a:t>
            </a:r>
            <a:endParaRPr lang="en-US" dirty="0"/>
          </a:p>
        </p:txBody>
      </p:sp>
      <p:sp>
        <p:nvSpPr>
          <p:cNvPr id="7" name="TextBox 6"/>
          <p:cNvSpPr txBox="1"/>
          <p:nvPr/>
        </p:nvSpPr>
        <p:spPr>
          <a:xfrm>
            <a:off x="8305800" y="6553200"/>
            <a:ext cx="718131" cy="261610"/>
          </a:xfrm>
          <a:prstGeom prst="rect">
            <a:avLst/>
          </a:prstGeom>
          <a:noFill/>
        </p:spPr>
        <p:txBody>
          <a:bodyPr wrap="square" rtlCol="0">
            <a:spAutoFit/>
          </a:bodyPr>
          <a:lstStyle/>
          <a:p>
            <a:r>
              <a:rPr lang="en-US" sz="1100" dirty="0" smtClean="0"/>
              <a:t>11 - 1</a:t>
            </a:r>
            <a:endParaRPr lang="en-US" sz="1100" dirty="0"/>
          </a:p>
        </p:txBody>
      </p:sp>
      <p:sp>
        <p:nvSpPr>
          <p:cNvPr id="8" name="Oval 7"/>
          <p:cNvSpPr/>
          <p:nvPr/>
        </p:nvSpPr>
        <p:spPr>
          <a:xfrm>
            <a:off x="7162800" y="3886200"/>
            <a:ext cx="1676400" cy="1524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tx1"/>
                </a:solidFill>
              </a:rPr>
              <a:t>11</a:t>
            </a:r>
            <a:endParaRPr lang="en-US" sz="5400" dirty="0">
              <a:solidFill>
                <a:schemeClr val="tx1"/>
              </a:solidFill>
            </a:endParaRP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524000"/>
            <a:ext cx="3733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381000" y="274638"/>
            <a:ext cx="8382000" cy="1143000"/>
          </a:xfrm>
        </p:spPr>
        <p:txBody>
          <a:bodyPr>
            <a:noAutofit/>
          </a:bodyPr>
          <a:lstStyle/>
          <a:p>
            <a:pPr algn="ctr"/>
            <a:r>
              <a:rPr lang="en-US" sz="3000" dirty="0" err="1" smtClean="0"/>
              <a:t>Figura</a:t>
            </a:r>
            <a:r>
              <a:rPr lang="en-US" sz="3000" dirty="0" smtClean="0"/>
              <a:t> 11-3 </a:t>
            </a:r>
            <a:r>
              <a:rPr lang="en-US" sz="3000" dirty="0"/>
              <a:t/>
            </a:r>
            <a:br>
              <a:rPr lang="en-US" sz="3000" dirty="0"/>
            </a:br>
            <a:r>
              <a:rPr lang="en-US" sz="3000" dirty="0" err="1" smtClean="0"/>
              <a:t>vantagens</a:t>
            </a:r>
            <a:r>
              <a:rPr lang="en-US" sz="3000" dirty="0" smtClean="0"/>
              <a:t> e </a:t>
            </a:r>
            <a:r>
              <a:rPr lang="en-US" sz="3000" dirty="0" err="1" smtClean="0"/>
              <a:t>desvantagens</a:t>
            </a:r>
            <a:r>
              <a:rPr lang="en-US" sz="3000" dirty="0" smtClean="0"/>
              <a:t> da </a:t>
            </a:r>
            <a:r>
              <a:rPr lang="en-US" sz="3000" dirty="0" err="1" smtClean="0"/>
              <a:t>colaboração</a:t>
            </a:r>
            <a:endParaRPr lang="en-US" sz="3000" dirty="0" smtClean="0">
              <a:latin typeface="Calibri" pitchFamily="34" charset="0"/>
            </a:endParaRPr>
          </a:p>
        </p:txBody>
      </p:sp>
      <p:sp>
        <p:nvSpPr>
          <p:cNvPr id="4" name="Content Placeholder 3"/>
          <p:cNvSpPr>
            <a:spLocks noGrp="1"/>
          </p:cNvSpPr>
          <p:nvPr>
            <p:ph idx="1"/>
          </p:nvPr>
        </p:nvSpPr>
        <p:spPr/>
        <p:txBody>
          <a:bodyPr/>
          <a:lstStyle/>
          <a:p>
            <a:endParaRPr lang="en-US" dirty="0"/>
          </a:p>
        </p:txBody>
      </p:sp>
      <p:pic>
        <p:nvPicPr>
          <p:cNvPr id="50178" name="Picture 2"/>
          <p:cNvPicPr>
            <a:picLocks noChangeAspect="1" noChangeArrowheads="1"/>
          </p:cNvPicPr>
          <p:nvPr/>
        </p:nvPicPr>
        <p:blipFill>
          <a:blip r:embed="rId3" cstate="print"/>
          <a:srcRect/>
          <a:stretch>
            <a:fillRect/>
          </a:stretch>
        </p:blipFill>
        <p:spPr bwMode="auto">
          <a:xfrm>
            <a:off x="228601" y="1600200"/>
            <a:ext cx="8915400" cy="3886200"/>
          </a:xfrm>
          <a:prstGeom prst="rect">
            <a:avLst/>
          </a:prstGeom>
          <a:noFill/>
          <a:ln w="9525">
            <a:noFill/>
            <a:miter lim="800000"/>
            <a:headEnd/>
            <a:tailEnd/>
          </a:ln>
        </p:spPr>
      </p:pic>
      <p:sp>
        <p:nvSpPr>
          <p:cNvPr id="5" name="Footer Placeholder 4"/>
          <p:cNvSpPr>
            <a:spLocks noGrp="1"/>
          </p:cNvSpPr>
          <p:nvPr>
            <p:ph type="ftr" sz="quarter" idx="11"/>
          </p:nvPr>
        </p:nvSpPr>
        <p:spPr>
          <a:xfrm>
            <a:off x="228600" y="6416675"/>
            <a:ext cx="3657600" cy="365125"/>
          </a:xfrm>
        </p:spPr>
        <p:txBody>
          <a:bodyPr/>
          <a:lstStyle/>
          <a:p>
            <a:r>
              <a:rPr lang="en-US" dirty="0" smtClean="0"/>
              <a:t>Copyright © 2016 Pearson Education, Inc.</a:t>
            </a:r>
            <a:endParaRPr lang="en-US" dirty="0"/>
          </a:p>
        </p:txBody>
      </p:sp>
      <p:sp>
        <p:nvSpPr>
          <p:cNvPr id="6" name="TextBox 5"/>
          <p:cNvSpPr txBox="1"/>
          <p:nvPr/>
        </p:nvSpPr>
        <p:spPr>
          <a:xfrm>
            <a:off x="8305800" y="6400800"/>
            <a:ext cx="641931" cy="261610"/>
          </a:xfrm>
          <a:prstGeom prst="rect">
            <a:avLst/>
          </a:prstGeom>
          <a:noFill/>
        </p:spPr>
        <p:txBody>
          <a:bodyPr wrap="square" rtlCol="0">
            <a:spAutoFit/>
          </a:bodyPr>
          <a:lstStyle/>
          <a:p>
            <a:r>
              <a:rPr lang="en-US" sz="1100" dirty="0" smtClean="0"/>
              <a:t>11 - 10</a:t>
            </a:r>
            <a:endParaRPr lang="en-US" sz="11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normAutofit/>
          </a:bodyPr>
          <a:lstStyle/>
          <a:p>
            <a:pPr algn="ctr"/>
            <a:r>
              <a:rPr lang="en-US" dirty="0" err="1" smtClean="0"/>
              <a:t>colABORAÇÃO</a:t>
            </a:r>
            <a:r>
              <a:rPr lang="en-US" dirty="0" smtClean="0"/>
              <a:t> INTERNA </a:t>
            </a:r>
            <a:endParaRPr lang="en-US" sz="3600" dirty="0" smtClean="0">
              <a:latin typeface="Calibri" pitchFamily="34" charset="0"/>
            </a:endParaRPr>
          </a:p>
        </p:txBody>
      </p:sp>
      <p:sp>
        <p:nvSpPr>
          <p:cNvPr id="5" name="Content Placeholder 4"/>
          <p:cNvSpPr>
            <a:spLocks noGrp="1"/>
          </p:cNvSpPr>
          <p:nvPr>
            <p:ph idx="1"/>
          </p:nvPr>
        </p:nvSpPr>
        <p:spPr>
          <a:xfrm>
            <a:off x="152400" y="1600200"/>
            <a:ext cx="4267200" cy="4495799"/>
          </a:xfrm>
        </p:spPr>
        <p:txBody>
          <a:bodyPr>
            <a:normAutofit/>
          </a:bodyPr>
          <a:lstStyle/>
          <a:p>
            <a:r>
              <a:rPr lang="pt-PT" sz="2400" b="1" dirty="0" smtClean="0">
                <a:latin typeface="Arial" pitchFamily="34" charset="0"/>
                <a:cs typeface="Arial" pitchFamily="34" charset="0"/>
              </a:rPr>
              <a:t>Comunidades de práticas</a:t>
            </a:r>
          </a:p>
          <a:p>
            <a:pPr marL="68580" indent="0">
              <a:buNone/>
            </a:pPr>
            <a:endParaRPr lang="pt-PT" sz="800" dirty="0" smtClean="0"/>
          </a:p>
          <a:p>
            <a:pPr marL="365125" indent="0" algn="just">
              <a:buNone/>
            </a:pPr>
            <a:r>
              <a:rPr lang="pt-PT" sz="2400" dirty="0" smtClean="0">
                <a:latin typeface="Arial"/>
                <a:cs typeface="Arial"/>
              </a:rPr>
              <a:t>Grupos de pessoas que partilham uma preocupação, um conjunto de problemas ou uma paixão por um assunto, e que interagem para aprofundar o seu conhecimento e competências nessa área.</a:t>
            </a:r>
          </a:p>
          <a:p>
            <a:pPr marL="68580" indent="0">
              <a:buNone/>
            </a:pPr>
            <a:endParaRPr lang="en-US" sz="2400" b="1" dirty="0">
              <a:latin typeface="Arial"/>
              <a:cs typeface="Arial"/>
            </a:endParaRPr>
          </a:p>
        </p:txBody>
      </p:sp>
      <p:pic>
        <p:nvPicPr>
          <p:cNvPr id="52227" name="Picture 2"/>
          <p:cNvPicPr>
            <a:picLocks noChangeAspect="1" noChangeArrowheads="1"/>
          </p:cNvPicPr>
          <p:nvPr/>
        </p:nvPicPr>
        <p:blipFill>
          <a:blip r:embed="rId3" cstate="print"/>
          <a:srcRect/>
          <a:stretch>
            <a:fillRect/>
          </a:stretch>
        </p:blipFill>
        <p:spPr bwMode="auto">
          <a:xfrm>
            <a:off x="4657183" y="1855125"/>
            <a:ext cx="4265612" cy="3262312"/>
          </a:xfrm>
          <a:prstGeom prst="rect">
            <a:avLst/>
          </a:prstGeom>
          <a:noFill/>
          <a:ln w="9525">
            <a:noFill/>
            <a:miter lim="800000"/>
            <a:headEnd/>
            <a:tailEnd/>
          </a:ln>
        </p:spPr>
      </p:pic>
      <p:sp>
        <p:nvSpPr>
          <p:cNvPr id="6" name="Footer Placeholder 5"/>
          <p:cNvSpPr>
            <a:spLocks noGrp="1"/>
          </p:cNvSpPr>
          <p:nvPr>
            <p:ph type="ftr" sz="quarter" idx="11"/>
          </p:nvPr>
        </p:nvSpPr>
        <p:spPr>
          <a:xfrm>
            <a:off x="228600" y="6416675"/>
            <a:ext cx="4038600" cy="365125"/>
          </a:xfrm>
        </p:spPr>
        <p:txBody>
          <a:bodyPr/>
          <a:lstStyle/>
          <a:p>
            <a:r>
              <a:rPr lang="en-US" dirty="0" smtClean="0"/>
              <a:t>Copyright © 2016 Pearson Education, Inc.</a:t>
            </a:r>
            <a:endParaRPr lang="en-US" dirty="0"/>
          </a:p>
        </p:txBody>
      </p:sp>
      <p:sp>
        <p:nvSpPr>
          <p:cNvPr id="7" name="TextBox 6"/>
          <p:cNvSpPr txBox="1"/>
          <p:nvPr/>
        </p:nvSpPr>
        <p:spPr>
          <a:xfrm>
            <a:off x="8077200" y="6477000"/>
            <a:ext cx="946731" cy="430887"/>
          </a:xfrm>
          <a:prstGeom prst="rect">
            <a:avLst/>
          </a:prstGeom>
          <a:noFill/>
        </p:spPr>
        <p:txBody>
          <a:bodyPr wrap="square" rtlCol="0">
            <a:spAutoFit/>
          </a:bodyPr>
          <a:lstStyle/>
          <a:p>
            <a:r>
              <a:rPr lang="en-US" sz="1100" dirty="0" smtClean="0"/>
              <a:t>11 – 11</a:t>
            </a:r>
          </a:p>
          <a:p>
            <a:endParaRPr lang="en-US" sz="11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685800" y="274638"/>
            <a:ext cx="8077200" cy="1143000"/>
          </a:xfrm>
        </p:spPr>
        <p:txBody>
          <a:bodyPr>
            <a:normAutofit fontScale="90000"/>
          </a:bodyPr>
          <a:lstStyle/>
          <a:p>
            <a:pPr algn="ctr"/>
            <a:r>
              <a:rPr lang="en-US" dirty="0" err="1" smtClean="0"/>
              <a:t>figura</a:t>
            </a:r>
            <a:r>
              <a:rPr lang="en-US" sz="3600" dirty="0" smtClean="0"/>
              <a:t> 11- 4</a:t>
            </a:r>
            <a:br>
              <a:rPr lang="en-US" sz="3600" dirty="0" smtClean="0"/>
            </a:br>
            <a:r>
              <a:rPr lang="en-US" dirty="0" err="1" smtClean="0"/>
              <a:t>como</a:t>
            </a:r>
            <a:r>
              <a:rPr lang="en-US" dirty="0" smtClean="0"/>
              <a:t> </a:t>
            </a:r>
            <a:r>
              <a:rPr lang="en-US" dirty="0" err="1" smtClean="0"/>
              <a:t>conseguir</a:t>
            </a:r>
            <a:r>
              <a:rPr lang="en-US" dirty="0" smtClean="0"/>
              <a:t> que as </a:t>
            </a:r>
            <a:r>
              <a:rPr lang="en-US" dirty="0" err="1" smtClean="0"/>
              <a:t>comunidades</a:t>
            </a:r>
            <a:r>
              <a:rPr lang="en-US" dirty="0" smtClean="0"/>
              <a:t> de </a:t>
            </a:r>
            <a:r>
              <a:rPr lang="en-US" dirty="0" err="1" smtClean="0"/>
              <a:t>práticas</a:t>
            </a:r>
            <a:r>
              <a:rPr lang="en-US" dirty="0" smtClean="0"/>
              <a:t> </a:t>
            </a:r>
            <a:r>
              <a:rPr lang="en-US" dirty="0" err="1" smtClean="0"/>
              <a:t>funcionem</a:t>
            </a:r>
            <a:endParaRPr lang="en-US" sz="3600" dirty="0" smtClean="0">
              <a:latin typeface="Calibri" pitchFamily="34" charset="0"/>
            </a:endParaRPr>
          </a:p>
        </p:txBody>
      </p:sp>
      <p:sp>
        <p:nvSpPr>
          <p:cNvPr id="5" name="Content Placeholder 4"/>
          <p:cNvSpPr>
            <a:spLocks noGrp="1"/>
          </p:cNvSpPr>
          <p:nvPr>
            <p:ph idx="1"/>
          </p:nvPr>
        </p:nvSpPr>
        <p:spPr/>
        <p:txBody>
          <a:bodyPr/>
          <a:lstStyle/>
          <a:p>
            <a:endParaRPr lang="en-US"/>
          </a:p>
        </p:txBody>
      </p:sp>
      <p:sp>
        <p:nvSpPr>
          <p:cNvPr id="54274" name="Rectangle 3"/>
          <p:cNvSpPr txBox="1">
            <a:spLocks/>
          </p:cNvSpPr>
          <p:nvPr/>
        </p:nvSpPr>
        <p:spPr bwMode="auto">
          <a:xfrm>
            <a:off x="457200" y="1600200"/>
            <a:ext cx="8229600" cy="4525963"/>
          </a:xfrm>
          <a:prstGeom prst="rect">
            <a:avLst/>
          </a:prstGeom>
          <a:noFill/>
          <a:ln w="9525">
            <a:noFill/>
            <a:miter lim="800000"/>
            <a:headEnd/>
            <a:tailEnd/>
          </a:ln>
        </p:spPr>
        <p:txBody>
          <a:bodyPr/>
          <a:lstStyle/>
          <a:p>
            <a:pPr marL="342900" indent="-342900" eaLnBrk="0" hangingPunct="0">
              <a:lnSpc>
                <a:spcPct val="80000"/>
              </a:lnSpc>
              <a:spcBef>
                <a:spcPct val="35000"/>
              </a:spcBef>
              <a:buFont typeface="Arial" charset="0"/>
              <a:buChar char="•"/>
            </a:pPr>
            <a:endParaRPr lang="en-US" sz="2800"/>
          </a:p>
        </p:txBody>
      </p:sp>
      <p:pic>
        <p:nvPicPr>
          <p:cNvPr id="54275" name="Picture 2"/>
          <p:cNvPicPr>
            <a:picLocks noChangeAspect="1" noChangeArrowheads="1"/>
          </p:cNvPicPr>
          <p:nvPr/>
        </p:nvPicPr>
        <p:blipFill>
          <a:blip r:embed="rId3" cstate="print"/>
          <a:srcRect/>
          <a:stretch>
            <a:fillRect/>
          </a:stretch>
        </p:blipFill>
        <p:spPr bwMode="auto">
          <a:xfrm>
            <a:off x="381000" y="1600200"/>
            <a:ext cx="8382000" cy="3886200"/>
          </a:xfrm>
          <a:prstGeom prst="rect">
            <a:avLst/>
          </a:prstGeom>
          <a:noFill/>
          <a:ln w="9525">
            <a:noFill/>
            <a:miter lim="800000"/>
            <a:headEnd/>
            <a:tailEnd/>
          </a:ln>
        </p:spPr>
      </p:pic>
      <p:sp>
        <p:nvSpPr>
          <p:cNvPr id="6" name="Footer Placeholder 5"/>
          <p:cNvSpPr>
            <a:spLocks noGrp="1"/>
          </p:cNvSpPr>
          <p:nvPr>
            <p:ph type="ftr" sz="quarter" idx="11"/>
          </p:nvPr>
        </p:nvSpPr>
        <p:spPr>
          <a:xfrm>
            <a:off x="228600" y="6416675"/>
            <a:ext cx="4724400" cy="365125"/>
          </a:xfrm>
        </p:spPr>
        <p:txBody>
          <a:bodyPr/>
          <a:lstStyle/>
          <a:p>
            <a:r>
              <a:rPr lang="en-US" dirty="0" smtClean="0"/>
              <a:t>Copyright © 2016 Pearson Education, Inc.</a:t>
            </a:r>
            <a:endParaRPr lang="en-US" dirty="0"/>
          </a:p>
        </p:txBody>
      </p:sp>
      <p:sp>
        <p:nvSpPr>
          <p:cNvPr id="7" name="TextBox 6"/>
          <p:cNvSpPr txBox="1"/>
          <p:nvPr/>
        </p:nvSpPr>
        <p:spPr>
          <a:xfrm>
            <a:off x="8382000" y="6400800"/>
            <a:ext cx="609600" cy="261610"/>
          </a:xfrm>
          <a:prstGeom prst="rect">
            <a:avLst/>
          </a:prstGeom>
          <a:noFill/>
        </p:spPr>
        <p:txBody>
          <a:bodyPr wrap="square" rtlCol="0">
            <a:spAutoFit/>
          </a:bodyPr>
          <a:lstStyle/>
          <a:p>
            <a:r>
              <a:rPr lang="en-US" sz="1000" dirty="0" smtClean="0"/>
              <a:t>11 - </a:t>
            </a:r>
            <a:r>
              <a:rPr lang="en-US" sz="1100" dirty="0" smtClean="0"/>
              <a:t>12</a:t>
            </a:r>
            <a:endParaRPr lang="en-US" sz="11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algn="ctr"/>
            <a:r>
              <a:rPr lang="en-US" sz="3600" dirty="0" err="1" smtClean="0"/>
              <a:t>Colaboração</a:t>
            </a:r>
            <a:r>
              <a:rPr lang="en-US" sz="3600" dirty="0" smtClean="0"/>
              <a:t> </a:t>
            </a:r>
            <a:r>
              <a:rPr lang="en-US" sz="3600" dirty="0" err="1" smtClean="0"/>
              <a:t>externa</a:t>
            </a:r>
            <a:endParaRPr lang="en-US" sz="3600" dirty="0" smtClean="0">
              <a:latin typeface="Calibri" pitchFamily="34" charset="0"/>
            </a:endParaRPr>
          </a:p>
        </p:txBody>
      </p:sp>
      <p:sp>
        <p:nvSpPr>
          <p:cNvPr id="4" name="Content Placeholder 3"/>
          <p:cNvSpPr>
            <a:spLocks noGrp="1"/>
          </p:cNvSpPr>
          <p:nvPr>
            <p:ph idx="1"/>
          </p:nvPr>
        </p:nvSpPr>
        <p:spPr>
          <a:xfrm>
            <a:off x="685800" y="1905000"/>
            <a:ext cx="7772400" cy="3733800"/>
          </a:xfrm>
        </p:spPr>
        <p:txBody>
          <a:bodyPr>
            <a:normAutofit/>
          </a:bodyPr>
          <a:lstStyle/>
          <a:p>
            <a:pPr indent="-342900" algn="just" eaLnBrk="0" hangingPunct="0">
              <a:spcBef>
                <a:spcPct val="20000"/>
              </a:spcBef>
            </a:pPr>
            <a:r>
              <a:rPr lang="pt-PT" sz="2400" b="1" dirty="0" smtClean="0">
                <a:latin typeface="Arial" pitchFamily="34" charset="0"/>
                <a:cs typeface="Arial" pitchFamily="34" charset="0"/>
              </a:rPr>
              <a:t>Inovação aberta </a:t>
            </a:r>
            <a:r>
              <a:rPr lang="pt-PT" sz="2400" dirty="0" smtClean="0">
                <a:latin typeface="Arial" panose="020B0604020202020204" pitchFamily="34" charset="0"/>
                <a:cs typeface="Arial" panose="020B0604020202020204" pitchFamily="34" charset="0"/>
              </a:rPr>
              <a:t>– abrir a procura de novas ideias para além das fronteiras da organização e permitir que as inovações sejam facilmente transferidas, para dentro e para fora.</a:t>
            </a:r>
          </a:p>
          <a:p>
            <a:pPr indent="-342900" eaLnBrk="0" hangingPunct="0">
              <a:spcBef>
                <a:spcPct val="20000"/>
              </a:spcBef>
            </a:pPr>
            <a:endParaRPr lang="pt-PT" sz="1600" dirty="0" smtClean="0">
              <a:latin typeface="Arial" panose="020B0604020202020204" pitchFamily="34" charset="0"/>
              <a:cs typeface="Arial" panose="020B0604020202020204" pitchFamily="34" charset="0"/>
            </a:endParaRPr>
          </a:p>
          <a:p>
            <a:pPr indent="-342900" algn="just" eaLnBrk="0" hangingPunct="0">
              <a:spcBef>
                <a:spcPct val="20000"/>
              </a:spcBef>
            </a:pPr>
            <a:r>
              <a:rPr lang="pt-PT" sz="2400" b="1" dirty="0" smtClean="0">
                <a:latin typeface="Arial" panose="020B0604020202020204" pitchFamily="34" charset="0"/>
                <a:cs typeface="Arial" panose="020B0604020202020204" pitchFamily="34" charset="0"/>
              </a:rPr>
              <a:t>Parcerias estratégicas </a:t>
            </a:r>
            <a:r>
              <a:rPr lang="pt-PT" sz="2400" dirty="0" smtClean="0">
                <a:latin typeface="Arial" panose="020B0604020202020204" pitchFamily="34" charset="0"/>
                <a:cs typeface="Arial" panose="020B0604020202020204" pitchFamily="34" charset="0"/>
              </a:rPr>
              <a:t>–</a:t>
            </a:r>
            <a:r>
              <a:rPr lang="pt-PT" sz="2400" b="1" dirty="0" smtClean="0">
                <a:latin typeface="Arial" panose="020B0604020202020204" pitchFamily="34" charset="0"/>
                <a:cs typeface="Arial" panose="020B0604020202020204" pitchFamily="34" charset="0"/>
              </a:rPr>
              <a:t> r</a:t>
            </a:r>
            <a:r>
              <a:rPr lang="pt-PT" sz="2400" dirty="0" smtClean="0">
                <a:latin typeface="Arial" panose="020B0604020202020204" pitchFamily="34" charset="0"/>
                <a:cs typeface="Arial" panose="020B0604020202020204" pitchFamily="34" charset="0"/>
              </a:rPr>
              <a:t>elações de colaboração entre duas ou mais organizações, que combinam os seus recursos e capacidades para uma finalidade específica.</a:t>
            </a:r>
          </a:p>
          <a:p>
            <a:endParaRPr lang="en-US" sz="2400" b="1" dirty="0">
              <a:latin typeface="Arial" pitchFamily="34" charset="0"/>
              <a:cs typeface="Arial" pitchFamily="34" charset="0"/>
            </a:endParaRPr>
          </a:p>
        </p:txBody>
      </p:sp>
      <p:sp>
        <p:nvSpPr>
          <p:cNvPr id="5" name="Footer Placeholder 4"/>
          <p:cNvSpPr>
            <a:spLocks noGrp="1"/>
          </p:cNvSpPr>
          <p:nvPr>
            <p:ph type="ftr" sz="quarter" idx="11"/>
          </p:nvPr>
        </p:nvSpPr>
        <p:spPr>
          <a:xfrm>
            <a:off x="228600" y="6416675"/>
            <a:ext cx="3733800" cy="365125"/>
          </a:xfrm>
        </p:spPr>
        <p:txBody>
          <a:bodyPr/>
          <a:lstStyle/>
          <a:p>
            <a:r>
              <a:rPr lang="en-US" dirty="0" smtClean="0"/>
              <a:t>Copyright © 2016 Pearson Education, Inc.</a:t>
            </a:r>
            <a:endParaRPr lang="en-US" dirty="0"/>
          </a:p>
        </p:txBody>
      </p:sp>
      <p:sp>
        <p:nvSpPr>
          <p:cNvPr id="6" name="TextBox 5"/>
          <p:cNvSpPr txBox="1"/>
          <p:nvPr/>
        </p:nvSpPr>
        <p:spPr>
          <a:xfrm>
            <a:off x="8229600" y="6400800"/>
            <a:ext cx="685800" cy="261610"/>
          </a:xfrm>
          <a:prstGeom prst="rect">
            <a:avLst/>
          </a:prstGeom>
          <a:noFill/>
        </p:spPr>
        <p:txBody>
          <a:bodyPr wrap="square" rtlCol="0">
            <a:spAutoFit/>
          </a:bodyPr>
          <a:lstStyle/>
          <a:p>
            <a:r>
              <a:rPr lang="en-US" sz="1100" dirty="0" smtClean="0"/>
              <a:t>11 - 13</a:t>
            </a:r>
            <a:endParaRPr lang="en-US" sz="11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noAutofit/>
          </a:bodyPr>
          <a:lstStyle/>
          <a:p>
            <a:pPr algn="ctr"/>
            <a:r>
              <a:rPr lang="en-US" sz="2800" dirty="0" err="1" smtClean="0"/>
              <a:t>Figura</a:t>
            </a:r>
            <a:r>
              <a:rPr lang="en-US" sz="2800" dirty="0" smtClean="0"/>
              <a:t> 11-5 </a:t>
            </a:r>
            <a:br>
              <a:rPr lang="en-US" sz="2800" dirty="0" smtClean="0"/>
            </a:br>
            <a:r>
              <a:rPr lang="en-US" sz="2800" dirty="0" err="1" smtClean="0"/>
              <a:t>Vantagens</a:t>
            </a:r>
            <a:r>
              <a:rPr lang="en-US" sz="2800" dirty="0" smtClean="0"/>
              <a:t> e </a:t>
            </a:r>
            <a:r>
              <a:rPr lang="en-US" sz="2800" dirty="0" err="1" smtClean="0"/>
              <a:t>desvantagens</a:t>
            </a:r>
            <a:r>
              <a:rPr lang="en-US" sz="2800" dirty="0" smtClean="0"/>
              <a:t> da </a:t>
            </a:r>
            <a:r>
              <a:rPr lang="en-US" sz="2800" dirty="0" err="1" smtClean="0"/>
              <a:t>inovação</a:t>
            </a:r>
            <a:r>
              <a:rPr lang="en-US" sz="2800" dirty="0" smtClean="0"/>
              <a:t> </a:t>
            </a:r>
            <a:r>
              <a:rPr lang="en-US" sz="2800" dirty="0" err="1" smtClean="0"/>
              <a:t>aberta</a:t>
            </a:r>
            <a:endParaRPr lang="en-US" sz="2800" dirty="0" smtClean="0">
              <a:latin typeface="Calibri" pitchFamily="34" charset="0"/>
            </a:endParaRPr>
          </a:p>
        </p:txBody>
      </p:sp>
      <p:sp>
        <p:nvSpPr>
          <p:cNvPr id="58370" name="Rectangle 3"/>
          <p:cNvSpPr txBox="1">
            <a:spLocks/>
          </p:cNvSpPr>
          <p:nvPr/>
        </p:nvSpPr>
        <p:spPr bwMode="auto">
          <a:xfrm>
            <a:off x="457200" y="1905000"/>
            <a:ext cx="8229600" cy="4221163"/>
          </a:xfrm>
          <a:prstGeom prst="rect">
            <a:avLst/>
          </a:prstGeom>
          <a:noFill/>
          <a:ln w="9525">
            <a:noFill/>
            <a:miter lim="800000"/>
            <a:headEnd/>
            <a:tailEnd/>
          </a:ln>
        </p:spPr>
        <p:txBody>
          <a:bodyPr/>
          <a:lstStyle/>
          <a:p>
            <a:pPr marL="342900" indent="-342900" eaLnBrk="0" hangingPunct="0">
              <a:lnSpc>
                <a:spcPct val="80000"/>
              </a:lnSpc>
              <a:spcBef>
                <a:spcPct val="35000"/>
              </a:spcBef>
              <a:buFont typeface="Arial" charset="0"/>
              <a:buChar char="•"/>
            </a:pPr>
            <a:endParaRPr lang="en-US" sz="2800"/>
          </a:p>
        </p:txBody>
      </p:sp>
      <p:sp>
        <p:nvSpPr>
          <p:cNvPr id="6" name="Footer Placeholder 5"/>
          <p:cNvSpPr>
            <a:spLocks noGrp="1"/>
          </p:cNvSpPr>
          <p:nvPr>
            <p:ph type="ftr" sz="quarter" idx="11"/>
          </p:nvPr>
        </p:nvSpPr>
        <p:spPr>
          <a:xfrm>
            <a:off x="228600" y="6416675"/>
            <a:ext cx="3657600" cy="365125"/>
          </a:xfrm>
        </p:spPr>
        <p:txBody>
          <a:bodyPr/>
          <a:lstStyle/>
          <a:p>
            <a:r>
              <a:rPr lang="en-US" dirty="0" smtClean="0"/>
              <a:t>Copyright © 2016 Pearson Education, Inc.</a:t>
            </a:r>
            <a:endParaRPr lang="en-US"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990600" y="1513874"/>
            <a:ext cx="7559965" cy="4902166"/>
          </a:xfrm>
          <a:prstGeom prst="rect">
            <a:avLst/>
          </a:prstGeom>
          <a:noFill/>
          <a:ln w="9525">
            <a:noFill/>
            <a:miter lim="800000"/>
            <a:headEnd/>
            <a:tailEnd/>
          </a:ln>
        </p:spPr>
      </p:pic>
      <p:sp>
        <p:nvSpPr>
          <p:cNvPr id="8" name="TextBox 7"/>
          <p:cNvSpPr txBox="1"/>
          <p:nvPr/>
        </p:nvSpPr>
        <p:spPr>
          <a:xfrm>
            <a:off x="7848600" y="6400800"/>
            <a:ext cx="1099131" cy="261610"/>
          </a:xfrm>
          <a:prstGeom prst="rect">
            <a:avLst/>
          </a:prstGeom>
          <a:noFill/>
        </p:spPr>
        <p:txBody>
          <a:bodyPr wrap="square" rtlCol="0">
            <a:spAutoFit/>
          </a:bodyPr>
          <a:lstStyle/>
          <a:p>
            <a:r>
              <a:rPr lang="en-US" sz="1100" dirty="0" smtClean="0"/>
              <a:t>11 – 14</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pPr algn="ctr"/>
            <a:r>
              <a:rPr lang="en-US" sz="3600" dirty="0" err="1" smtClean="0"/>
              <a:t>Formas</a:t>
            </a:r>
            <a:r>
              <a:rPr lang="en-US" sz="3600" dirty="0" smtClean="0"/>
              <a:t> de </a:t>
            </a:r>
            <a:r>
              <a:rPr lang="en-US" sz="3600" dirty="0" err="1" smtClean="0"/>
              <a:t>trabalho</a:t>
            </a:r>
            <a:r>
              <a:rPr lang="en-US" sz="3600" dirty="0" smtClean="0"/>
              <a:t> </a:t>
            </a:r>
            <a:r>
              <a:rPr lang="en-US" sz="3600" dirty="0" err="1" smtClean="0"/>
              <a:t>flexível</a:t>
            </a:r>
            <a:endParaRPr lang="en-US" sz="3600" dirty="0" smtClean="0">
              <a:latin typeface="Calibri" pitchFamily="34" charset="0"/>
            </a:endParaRPr>
          </a:p>
        </p:txBody>
      </p:sp>
      <p:sp>
        <p:nvSpPr>
          <p:cNvPr id="60418" name="Rectangle 3"/>
          <p:cNvSpPr txBox="1">
            <a:spLocks/>
          </p:cNvSpPr>
          <p:nvPr/>
        </p:nvSpPr>
        <p:spPr bwMode="auto">
          <a:xfrm>
            <a:off x="0" y="1828800"/>
            <a:ext cx="4800600" cy="4114801"/>
          </a:xfrm>
          <a:prstGeom prst="rect">
            <a:avLst/>
          </a:prstGeom>
          <a:noFill/>
          <a:ln w="9525">
            <a:noFill/>
            <a:miter lim="800000"/>
            <a:headEnd/>
            <a:tailEnd/>
          </a:ln>
        </p:spPr>
        <p:txBody>
          <a:bodyPr/>
          <a:lstStyle/>
          <a:p>
            <a:pPr marL="365125" indent="-365125" algn="just" eaLnBrk="0" hangingPunct="0">
              <a:spcBef>
                <a:spcPct val="20000"/>
              </a:spcBef>
              <a:buFont typeface="Arial" panose="020B0604020202020204" pitchFamily="34" charset="0"/>
              <a:buChar char="•"/>
            </a:pPr>
            <a:r>
              <a:rPr lang="pt-PT" sz="2400" b="1" dirty="0" smtClean="0"/>
              <a:t>Teletrabalho </a:t>
            </a:r>
            <a:r>
              <a:rPr lang="pt-PT" sz="2400" dirty="0" smtClean="0"/>
              <a:t>– os empregados trabalham em casa e estão ligados à organização por computador.</a:t>
            </a:r>
          </a:p>
          <a:p>
            <a:pPr marL="365125" indent="-365125" algn="just" eaLnBrk="0" hangingPunct="0">
              <a:spcBef>
                <a:spcPct val="20000"/>
              </a:spcBef>
              <a:buFont typeface="Arial" panose="020B0604020202020204" pitchFamily="34" charset="0"/>
              <a:buChar char="•"/>
            </a:pPr>
            <a:endParaRPr lang="pt-PT" sz="800" dirty="0" smtClean="0"/>
          </a:p>
          <a:p>
            <a:pPr marL="342900" indent="-342900" algn="just" eaLnBrk="0" hangingPunct="0">
              <a:spcBef>
                <a:spcPct val="20000"/>
              </a:spcBef>
              <a:buFont typeface="Arial" charset="0"/>
              <a:buChar char="•"/>
            </a:pPr>
            <a:r>
              <a:rPr lang="pt-PT" sz="2400" b="1" dirty="0" smtClean="0"/>
              <a:t>Semana de trabalho comprimida</a:t>
            </a:r>
            <a:r>
              <a:rPr lang="pt-PT" sz="2400" dirty="0" smtClean="0"/>
              <a:t> – os empregados trabalham mais horas por dia e menos dias por semana.</a:t>
            </a:r>
          </a:p>
          <a:p>
            <a:pPr marL="342900" indent="-342900" algn="just" eaLnBrk="0" hangingPunct="0">
              <a:spcBef>
                <a:spcPct val="20000"/>
              </a:spcBef>
              <a:buFont typeface="Arial" charset="0"/>
              <a:buChar char="•"/>
            </a:pPr>
            <a:endParaRPr lang="en-US" sz="2400" dirty="0"/>
          </a:p>
        </p:txBody>
      </p:sp>
      <p:pic>
        <p:nvPicPr>
          <p:cNvPr id="60419" name="Picture 2"/>
          <p:cNvPicPr>
            <a:picLocks noChangeAspect="1" noChangeArrowheads="1"/>
          </p:cNvPicPr>
          <p:nvPr/>
        </p:nvPicPr>
        <p:blipFill>
          <a:blip r:embed="rId3" cstate="print"/>
          <a:srcRect/>
          <a:stretch>
            <a:fillRect/>
          </a:stretch>
        </p:blipFill>
        <p:spPr bwMode="auto">
          <a:xfrm>
            <a:off x="5087534" y="1981200"/>
            <a:ext cx="3706812" cy="3476625"/>
          </a:xfrm>
          <a:prstGeom prst="rect">
            <a:avLst/>
          </a:prstGeom>
          <a:noFill/>
          <a:ln w="9525">
            <a:noFill/>
            <a:miter lim="800000"/>
            <a:headEnd/>
            <a:tailEnd/>
          </a:ln>
        </p:spPr>
      </p:pic>
      <p:sp>
        <p:nvSpPr>
          <p:cNvPr id="6" name="Footer Placeholder 5"/>
          <p:cNvSpPr>
            <a:spLocks noGrp="1"/>
          </p:cNvSpPr>
          <p:nvPr>
            <p:ph type="ftr" sz="quarter" idx="11"/>
          </p:nvPr>
        </p:nvSpPr>
        <p:spPr>
          <a:xfrm>
            <a:off x="228600" y="6416675"/>
            <a:ext cx="3657600" cy="365125"/>
          </a:xfrm>
        </p:spPr>
        <p:txBody>
          <a:bodyPr/>
          <a:lstStyle/>
          <a:p>
            <a:r>
              <a:rPr lang="en-US" dirty="0" smtClean="0"/>
              <a:t>Copyright © 2016 Pearson Education, Inc.</a:t>
            </a:r>
            <a:endParaRPr lang="en-US" dirty="0"/>
          </a:p>
        </p:txBody>
      </p:sp>
      <p:sp>
        <p:nvSpPr>
          <p:cNvPr id="7" name="TextBox 6"/>
          <p:cNvSpPr txBox="1"/>
          <p:nvPr/>
        </p:nvSpPr>
        <p:spPr>
          <a:xfrm>
            <a:off x="8305800" y="6400800"/>
            <a:ext cx="641931" cy="261610"/>
          </a:xfrm>
          <a:prstGeom prst="rect">
            <a:avLst/>
          </a:prstGeom>
          <a:noFill/>
        </p:spPr>
        <p:txBody>
          <a:bodyPr wrap="square" rtlCol="0">
            <a:spAutoFit/>
          </a:bodyPr>
          <a:lstStyle/>
          <a:p>
            <a:r>
              <a:rPr lang="en-US" sz="1100" dirty="0" smtClean="0"/>
              <a:t>11 - 15</a:t>
            </a:r>
            <a:endParaRPr lang="en-US" sz="11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0999" y="1905000"/>
            <a:ext cx="8490531" cy="3733800"/>
          </a:xfrm>
        </p:spPr>
        <p:txBody>
          <a:bodyPr>
            <a:normAutofit/>
          </a:bodyPr>
          <a:lstStyle/>
          <a:p>
            <a:pPr indent="-342900" algn="just" eaLnBrk="0" hangingPunct="0">
              <a:spcBef>
                <a:spcPct val="20000"/>
              </a:spcBef>
            </a:pPr>
            <a:r>
              <a:rPr lang="pt-PT" sz="2400" b="1" dirty="0" smtClean="0">
                <a:latin typeface="Arial" pitchFamily="34" charset="0"/>
                <a:cs typeface="Arial" pitchFamily="34" charset="0"/>
              </a:rPr>
              <a:t>Horário flexível </a:t>
            </a:r>
            <a:r>
              <a:rPr lang="pt-PT" sz="2400" dirty="0" smtClean="0">
                <a:latin typeface="Arial" panose="020B0604020202020204" pitchFamily="34" charset="0"/>
                <a:cs typeface="Arial" panose="020B0604020202020204" pitchFamily="34" charset="0"/>
              </a:rPr>
              <a:t>– os empregados têm de cumprir um número específico de horas por semana mas, dentro de limites estabelecidos, podem variar os horários. (ex.: chegar entre as 8h e as 10h e sair entre as 17h e as 19h).</a:t>
            </a:r>
          </a:p>
          <a:p>
            <a:pPr indent="-342900" algn="just" eaLnBrk="0" hangingPunct="0">
              <a:spcBef>
                <a:spcPct val="20000"/>
              </a:spcBef>
            </a:pPr>
            <a:endParaRPr lang="pt-PT" sz="1600" dirty="0" smtClean="0">
              <a:latin typeface="Arial" panose="020B0604020202020204" pitchFamily="34" charset="0"/>
              <a:cs typeface="Arial" panose="020B0604020202020204" pitchFamily="34" charset="0"/>
            </a:endParaRPr>
          </a:p>
          <a:p>
            <a:pPr indent="-342900" algn="just" eaLnBrk="0" hangingPunct="0">
              <a:spcBef>
                <a:spcPct val="20000"/>
              </a:spcBef>
            </a:pPr>
            <a:r>
              <a:rPr lang="pt-PT" sz="2400" b="1" dirty="0" smtClean="0">
                <a:latin typeface="Arial" panose="020B0604020202020204" pitchFamily="34" charset="0"/>
                <a:cs typeface="Arial" panose="020B0604020202020204" pitchFamily="34" charset="0"/>
              </a:rPr>
              <a:t>Partilha de função / posto de trabalho</a:t>
            </a:r>
            <a:r>
              <a:rPr lang="pt-PT" sz="2400" dirty="0" smtClean="0">
                <a:latin typeface="Arial" panose="020B0604020202020204" pitchFamily="34" charset="0"/>
                <a:cs typeface="Arial" panose="020B0604020202020204" pitchFamily="34" charset="0"/>
              </a:rPr>
              <a:t> – duas ou mais pessoas partilham um posto de trabalho de horário completo (ex.: uma de manhã e outra à tarde).</a:t>
            </a:r>
          </a:p>
          <a:p>
            <a:pPr algn="just"/>
            <a:endParaRPr lang="en-US" sz="2400" b="1" dirty="0">
              <a:latin typeface="Arial" pitchFamily="34" charset="0"/>
              <a:cs typeface="Arial" pitchFamily="34" charset="0"/>
            </a:endParaRPr>
          </a:p>
        </p:txBody>
      </p:sp>
      <p:sp>
        <p:nvSpPr>
          <p:cNvPr id="5" name="Footer Placeholder 4"/>
          <p:cNvSpPr>
            <a:spLocks noGrp="1"/>
          </p:cNvSpPr>
          <p:nvPr>
            <p:ph type="ftr" sz="quarter" idx="11"/>
          </p:nvPr>
        </p:nvSpPr>
        <p:spPr>
          <a:xfrm>
            <a:off x="228600" y="6416675"/>
            <a:ext cx="3810000" cy="365125"/>
          </a:xfrm>
        </p:spPr>
        <p:txBody>
          <a:bodyPr/>
          <a:lstStyle/>
          <a:p>
            <a:r>
              <a:rPr lang="en-US" dirty="0" smtClean="0"/>
              <a:t>Copyright © 2016 Pearson Education, Inc.</a:t>
            </a:r>
            <a:endParaRPr lang="en-US" dirty="0"/>
          </a:p>
        </p:txBody>
      </p:sp>
      <p:sp>
        <p:nvSpPr>
          <p:cNvPr id="6" name="TextBox 5"/>
          <p:cNvSpPr txBox="1"/>
          <p:nvPr/>
        </p:nvSpPr>
        <p:spPr>
          <a:xfrm>
            <a:off x="8153400" y="6477000"/>
            <a:ext cx="718131" cy="261610"/>
          </a:xfrm>
          <a:prstGeom prst="rect">
            <a:avLst/>
          </a:prstGeom>
          <a:noFill/>
        </p:spPr>
        <p:txBody>
          <a:bodyPr wrap="square" rtlCol="0">
            <a:spAutoFit/>
          </a:bodyPr>
          <a:lstStyle/>
          <a:p>
            <a:r>
              <a:rPr lang="en-US" sz="1100" dirty="0" smtClean="0"/>
              <a:t>11 - 16</a:t>
            </a:r>
            <a:endParaRPr lang="en-US" sz="1100" dirty="0"/>
          </a:p>
        </p:txBody>
      </p:sp>
      <p:sp>
        <p:nvSpPr>
          <p:cNvPr id="7" name="Rectangle 2"/>
          <p:cNvSpPr>
            <a:spLocks noGrp="1" noChangeArrowheads="1"/>
          </p:cNvSpPr>
          <p:nvPr>
            <p:ph type="title"/>
          </p:nvPr>
        </p:nvSpPr>
        <p:spPr>
          <a:xfrm>
            <a:off x="685800" y="274638"/>
            <a:ext cx="7772400" cy="1143000"/>
          </a:xfrm>
        </p:spPr>
        <p:txBody>
          <a:bodyPr/>
          <a:lstStyle/>
          <a:p>
            <a:pPr algn="ctr"/>
            <a:r>
              <a:rPr lang="en-US" sz="3600" dirty="0" err="1" smtClean="0"/>
              <a:t>Formas</a:t>
            </a:r>
            <a:r>
              <a:rPr lang="en-US" sz="3600" dirty="0" smtClean="0"/>
              <a:t> de </a:t>
            </a:r>
            <a:r>
              <a:rPr lang="en-US" sz="3600" dirty="0" err="1" smtClean="0"/>
              <a:t>trabalho</a:t>
            </a:r>
            <a:r>
              <a:rPr lang="en-US" sz="3600" dirty="0" smtClean="0"/>
              <a:t> </a:t>
            </a:r>
            <a:r>
              <a:rPr lang="en-US" sz="3600" dirty="0" err="1" smtClean="0"/>
              <a:t>flexível</a:t>
            </a:r>
            <a:endParaRPr lang="en-US" sz="3600" dirty="0" smtClean="0">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normAutofit fontScale="90000"/>
          </a:bodyPr>
          <a:lstStyle/>
          <a:p>
            <a:pPr algn="ctr"/>
            <a:r>
              <a:rPr lang="en-US" dirty="0" err="1" smtClean="0"/>
              <a:t>Força</a:t>
            </a:r>
            <a:r>
              <a:rPr lang="en-US" dirty="0" smtClean="0"/>
              <a:t> de </a:t>
            </a:r>
            <a:r>
              <a:rPr lang="en-US" dirty="0" err="1" smtClean="0"/>
              <a:t>trabalho</a:t>
            </a:r>
            <a:r>
              <a:rPr lang="en-US" dirty="0" smtClean="0"/>
              <a:t> de </a:t>
            </a:r>
            <a:r>
              <a:rPr lang="en-US" dirty="0" err="1" smtClean="0"/>
              <a:t>contingência</a:t>
            </a:r>
            <a:endParaRPr lang="en-US" sz="3600" dirty="0" smtClean="0">
              <a:latin typeface="Calibri" pitchFamily="34" charset="0"/>
            </a:endParaRPr>
          </a:p>
        </p:txBody>
      </p:sp>
      <p:sp>
        <p:nvSpPr>
          <p:cNvPr id="64514" name="Rectangle 3"/>
          <p:cNvSpPr txBox="1">
            <a:spLocks/>
          </p:cNvSpPr>
          <p:nvPr/>
        </p:nvSpPr>
        <p:spPr bwMode="auto">
          <a:xfrm>
            <a:off x="533400" y="2438400"/>
            <a:ext cx="8229600" cy="3741738"/>
          </a:xfrm>
          <a:prstGeom prst="rect">
            <a:avLst/>
          </a:prstGeom>
          <a:noFill/>
          <a:ln w="9525">
            <a:noFill/>
            <a:miter lim="800000"/>
            <a:headEnd/>
            <a:tailEnd/>
          </a:ln>
        </p:spPr>
        <p:txBody>
          <a:bodyPr/>
          <a:lstStyle/>
          <a:p>
            <a:pPr marL="342900" indent="-342900" algn="just" eaLnBrk="0" hangingPunct="0">
              <a:spcBef>
                <a:spcPct val="20000"/>
              </a:spcBef>
            </a:pPr>
            <a:r>
              <a:rPr lang="en-US" sz="2400" b="1" dirty="0" smtClean="0"/>
              <a:t>	</a:t>
            </a:r>
            <a:r>
              <a:rPr lang="pt-PT" sz="2400" b="1" dirty="0" smtClean="0"/>
              <a:t>Força de trabalho de contingência</a:t>
            </a:r>
            <a:endParaRPr lang="pt-PT" sz="2400" dirty="0" smtClean="0"/>
          </a:p>
          <a:p>
            <a:pPr marL="342900" indent="-342900" algn="just" eaLnBrk="0" hangingPunct="0">
              <a:spcBef>
                <a:spcPct val="20000"/>
              </a:spcBef>
            </a:pPr>
            <a:endParaRPr lang="pt-PT" sz="800" dirty="0"/>
          </a:p>
          <a:p>
            <a:pPr marL="342900" indent="-342900" algn="just" eaLnBrk="0" hangingPunct="0">
              <a:spcBef>
                <a:spcPct val="20000"/>
              </a:spcBef>
            </a:pPr>
            <a:r>
              <a:rPr lang="pt-PT" sz="2400" dirty="0" smtClean="0"/>
              <a:t>	Trabalhadores temporários, </a:t>
            </a:r>
            <a:r>
              <a:rPr lang="pt-PT" sz="2400" i="1" dirty="0" smtClean="0"/>
              <a:t>freelancers</a:t>
            </a:r>
            <a:r>
              <a:rPr lang="pt-PT" sz="2400" dirty="0" smtClean="0"/>
              <a:t> ou com contrato a prazo, que dependem da existência de necessidade dos seus serviços.</a:t>
            </a:r>
            <a:endParaRPr lang="pt-PT" sz="2400" dirty="0"/>
          </a:p>
        </p:txBody>
      </p:sp>
      <p:sp>
        <p:nvSpPr>
          <p:cNvPr id="5" name="Footer Placeholder 4"/>
          <p:cNvSpPr>
            <a:spLocks noGrp="1"/>
          </p:cNvSpPr>
          <p:nvPr>
            <p:ph type="ftr" sz="quarter" idx="11"/>
          </p:nvPr>
        </p:nvSpPr>
        <p:spPr>
          <a:xfrm>
            <a:off x="228600" y="6416675"/>
            <a:ext cx="3657600" cy="365125"/>
          </a:xfrm>
        </p:spPr>
        <p:txBody>
          <a:bodyPr/>
          <a:lstStyle/>
          <a:p>
            <a:r>
              <a:rPr lang="en-US" dirty="0" smtClean="0"/>
              <a:t>Copyright © 2016 Pearson Education, Inc.</a:t>
            </a:r>
            <a:endParaRPr lang="en-US" dirty="0"/>
          </a:p>
        </p:txBody>
      </p:sp>
      <p:sp>
        <p:nvSpPr>
          <p:cNvPr id="6" name="TextBox 5"/>
          <p:cNvSpPr txBox="1"/>
          <p:nvPr/>
        </p:nvSpPr>
        <p:spPr>
          <a:xfrm>
            <a:off x="8305800" y="6477000"/>
            <a:ext cx="685800" cy="261610"/>
          </a:xfrm>
          <a:prstGeom prst="rect">
            <a:avLst/>
          </a:prstGeom>
          <a:noFill/>
        </p:spPr>
        <p:txBody>
          <a:bodyPr wrap="square" rtlCol="0">
            <a:spAutoFit/>
          </a:bodyPr>
          <a:lstStyle/>
          <a:p>
            <a:r>
              <a:rPr lang="en-US" sz="1100" dirty="0" smtClean="0"/>
              <a:t>11 - 17</a:t>
            </a:r>
            <a:endParaRPr lang="en-US" sz="11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normAutofit fontScale="90000"/>
          </a:bodyPr>
          <a:lstStyle/>
          <a:p>
            <a:pPr algn="ctr"/>
            <a:r>
              <a:rPr lang="en-US" dirty="0" err="1" smtClean="0"/>
              <a:t>Desafios</a:t>
            </a:r>
            <a:r>
              <a:rPr lang="en-US" dirty="0" smtClean="0"/>
              <a:t> </a:t>
            </a:r>
            <a:r>
              <a:rPr lang="en-US" dirty="0" err="1" smtClean="0"/>
              <a:t>atuais</a:t>
            </a:r>
            <a:r>
              <a:rPr lang="en-US" dirty="0" smtClean="0"/>
              <a:t> para o </a:t>
            </a:r>
            <a:r>
              <a:rPr lang="en-US" dirty="0" err="1" smtClean="0"/>
              <a:t>desenho</a:t>
            </a:r>
            <a:r>
              <a:rPr lang="en-US" dirty="0" smtClean="0"/>
              <a:t> </a:t>
            </a:r>
            <a:r>
              <a:rPr lang="en-US" dirty="0" err="1" smtClean="0"/>
              <a:t>organizacional</a:t>
            </a:r>
            <a:endParaRPr lang="en-US" sz="3600" dirty="0" smtClean="0">
              <a:latin typeface="Calibri" pitchFamily="34" charset="0"/>
            </a:endParaRPr>
          </a:p>
        </p:txBody>
      </p:sp>
      <p:sp>
        <p:nvSpPr>
          <p:cNvPr id="66562" name="Rectangle 3"/>
          <p:cNvSpPr txBox="1">
            <a:spLocks/>
          </p:cNvSpPr>
          <p:nvPr/>
        </p:nvSpPr>
        <p:spPr bwMode="auto">
          <a:xfrm>
            <a:off x="457200" y="2209800"/>
            <a:ext cx="8229600" cy="39925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Manter os empregados em contacto</a:t>
            </a:r>
          </a:p>
          <a:p>
            <a:pPr marL="342900" indent="-342900" algn="just" eaLnBrk="0" hangingPunct="0">
              <a:spcBef>
                <a:spcPct val="20000"/>
              </a:spcBef>
              <a:buFont typeface="Arial" charset="0"/>
              <a:buChar char="•"/>
            </a:pPr>
            <a:endParaRPr lang="pt-PT" sz="800" b="1" dirty="0"/>
          </a:p>
          <a:p>
            <a:pPr marL="365125" algn="just" eaLnBrk="0" hangingPunct="0">
              <a:spcBef>
                <a:spcPct val="20000"/>
              </a:spcBef>
            </a:pPr>
            <a:r>
              <a:rPr lang="pt-PT" sz="2400" dirty="0" smtClean="0"/>
              <a:t>Os computadores portáteis e as tecnologias de comunicação permitem às organizações e aos empregados estarem em contacto, uns com os outros, e assim serem mais produtivos.</a:t>
            </a:r>
          </a:p>
          <a:p>
            <a:pPr algn="just" eaLnBrk="0" hangingPunct="0">
              <a:spcBef>
                <a:spcPct val="20000"/>
              </a:spcBef>
            </a:pPr>
            <a:endParaRPr lang="pt-PT" sz="800" dirty="0" smtClean="0"/>
          </a:p>
          <a:p>
            <a:pPr marL="981075" lvl="1" indent="-615950" algn="just" eaLnBrk="0" hangingPunct="0">
              <a:spcBef>
                <a:spcPct val="20000"/>
              </a:spcBef>
            </a:pPr>
            <a:r>
              <a:rPr lang="pt-PT" sz="2400" dirty="0" smtClean="0"/>
              <a:t>Ex:	e-mail, calendários, redes </a:t>
            </a:r>
            <a:r>
              <a:rPr lang="pt-PT" sz="2400" i="1" dirty="0" smtClean="0"/>
              <a:t>wireless</a:t>
            </a:r>
            <a:r>
              <a:rPr lang="pt-PT" sz="2400" dirty="0" smtClean="0"/>
              <a:t>, vídeo conferências e </a:t>
            </a:r>
            <a:r>
              <a:rPr lang="pt-PT" sz="2400" i="1" dirty="0" smtClean="0"/>
              <a:t>webcams</a:t>
            </a:r>
            <a:r>
              <a:rPr lang="pt-PT" sz="2400" dirty="0" smtClean="0"/>
              <a:t>.</a:t>
            </a:r>
            <a:endParaRPr lang="pt-PT" sz="2400" dirty="0"/>
          </a:p>
        </p:txBody>
      </p:sp>
      <p:sp>
        <p:nvSpPr>
          <p:cNvPr id="5" name="Footer Placeholder 4"/>
          <p:cNvSpPr>
            <a:spLocks noGrp="1"/>
          </p:cNvSpPr>
          <p:nvPr>
            <p:ph type="ftr" sz="quarter" idx="11"/>
          </p:nvPr>
        </p:nvSpPr>
        <p:spPr>
          <a:xfrm>
            <a:off x="228600" y="6416675"/>
            <a:ext cx="4267200" cy="365125"/>
          </a:xfrm>
        </p:spPr>
        <p:txBody>
          <a:bodyPr/>
          <a:lstStyle/>
          <a:p>
            <a:r>
              <a:rPr lang="en-US" dirty="0" smtClean="0"/>
              <a:t>Copyright © 2016 Pearson Education, Inc.</a:t>
            </a:r>
            <a:endParaRPr lang="en-US" dirty="0"/>
          </a:p>
        </p:txBody>
      </p:sp>
      <p:sp>
        <p:nvSpPr>
          <p:cNvPr id="6" name="TextBox 5"/>
          <p:cNvSpPr txBox="1"/>
          <p:nvPr/>
        </p:nvSpPr>
        <p:spPr>
          <a:xfrm>
            <a:off x="8153400" y="6400800"/>
            <a:ext cx="794331" cy="261610"/>
          </a:xfrm>
          <a:prstGeom prst="rect">
            <a:avLst/>
          </a:prstGeom>
          <a:noFill/>
        </p:spPr>
        <p:txBody>
          <a:bodyPr wrap="square" rtlCol="0">
            <a:spAutoFit/>
          </a:bodyPr>
          <a:lstStyle/>
          <a:p>
            <a:r>
              <a:rPr lang="en-US" sz="1100" dirty="0" smtClean="0"/>
              <a:t>11 - 18</a:t>
            </a:r>
            <a:endParaRPr lang="en-US" sz="11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p:txBody>
          <a:bodyPr>
            <a:normAutofit fontScale="90000"/>
          </a:bodyPr>
          <a:lstStyle/>
          <a:p>
            <a:pPr algn="ctr"/>
            <a:r>
              <a:rPr lang="en-US" dirty="0" err="1" smtClean="0"/>
              <a:t>Desafios</a:t>
            </a:r>
            <a:r>
              <a:rPr lang="en-US" dirty="0" smtClean="0"/>
              <a:t> </a:t>
            </a:r>
            <a:r>
              <a:rPr lang="en-US" dirty="0" err="1" smtClean="0"/>
              <a:t>atuais</a:t>
            </a:r>
            <a:r>
              <a:rPr lang="en-US" dirty="0" smtClean="0"/>
              <a:t> para o </a:t>
            </a:r>
            <a:r>
              <a:rPr lang="en-US" dirty="0" err="1" smtClean="0"/>
              <a:t>desenho</a:t>
            </a:r>
            <a:r>
              <a:rPr lang="en-US" dirty="0" smtClean="0"/>
              <a:t> </a:t>
            </a:r>
            <a:r>
              <a:rPr lang="en-US" dirty="0" err="1" smtClean="0"/>
              <a:t>organizacional</a:t>
            </a:r>
            <a:r>
              <a:rPr lang="en-US" sz="3600" dirty="0" smtClean="0"/>
              <a:t> (cont.) </a:t>
            </a:r>
            <a:endParaRPr lang="en-US" sz="3600" dirty="0" smtClean="0">
              <a:latin typeface="Calibri" pitchFamily="34" charset="0"/>
            </a:endParaRPr>
          </a:p>
        </p:txBody>
      </p:sp>
      <p:sp>
        <p:nvSpPr>
          <p:cNvPr id="68610" name="Rectangle 3"/>
          <p:cNvSpPr txBox="1">
            <a:spLocks/>
          </p:cNvSpPr>
          <p:nvPr/>
        </p:nvSpPr>
        <p:spPr bwMode="auto">
          <a:xfrm>
            <a:off x="200890" y="1600200"/>
            <a:ext cx="8485909" cy="4525963"/>
          </a:xfrm>
          <a:prstGeom prst="rect">
            <a:avLst/>
          </a:prstGeom>
          <a:noFill/>
          <a:ln w="9525">
            <a:noFill/>
            <a:miter lim="800000"/>
            <a:headEnd/>
            <a:tailEnd/>
          </a:ln>
        </p:spPr>
        <p:txBody>
          <a:bodyPr/>
          <a:lstStyle/>
          <a:p>
            <a:pPr marL="266700" lvl="1" algn="just" eaLnBrk="0" hangingPunct="0">
              <a:spcBef>
                <a:spcPct val="20000"/>
              </a:spcBef>
            </a:pPr>
            <a:r>
              <a:rPr lang="pt-PT" sz="2800" b="1" dirty="0" smtClean="0"/>
              <a:t>Preocupações inerentes à globalização</a:t>
            </a:r>
          </a:p>
          <a:p>
            <a:pPr marL="266700" lvl="1" algn="just" eaLnBrk="0" hangingPunct="0">
              <a:spcBef>
                <a:spcPct val="20000"/>
              </a:spcBef>
            </a:pPr>
            <a:endParaRPr lang="pt-PT" sz="1200" dirty="0" smtClean="0"/>
          </a:p>
          <a:p>
            <a:pPr marL="266700" lvl="1" algn="just" eaLnBrk="0" hangingPunct="0">
              <a:spcBef>
                <a:spcPct val="20000"/>
              </a:spcBef>
            </a:pPr>
            <a:r>
              <a:rPr lang="pt-PT" sz="2400" dirty="0" smtClean="0"/>
              <a:t>Quando desenham ou modificam uma estrutura, os gestores têm de pensar nas implicações culturais de alguns elementos.</a:t>
            </a:r>
          </a:p>
          <a:p>
            <a:pPr marL="266700" lvl="1" algn="just" eaLnBrk="0" hangingPunct="0">
              <a:spcBef>
                <a:spcPct val="20000"/>
              </a:spcBef>
            </a:pPr>
            <a:endParaRPr lang="pt-PT" sz="800" dirty="0" smtClean="0"/>
          </a:p>
          <a:p>
            <a:pPr marL="266700" lvl="1" algn="just" eaLnBrk="0" hangingPunct="0">
              <a:spcBef>
                <a:spcPct val="20000"/>
              </a:spcBef>
            </a:pPr>
            <a:r>
              <a:rPr lang="pt-PT" sz="2000" b="1" dirty="0" smtClean="0"/>
              <a:t>Exemplo </a:t>
            </a:r>
          </a:p>
          <a:p>
            <a:pPr marL="266700" lvl="1" algn="just" eaLnBrk="0" hangingPunct="0">
              <a:spcBef>
                <a:spcPct val="20000"/>
              </a:spcBef>
            </a:pPr>
            <a:r>
              <a:rPr lang="pt-PT" sz="2000" dirty="0" smtClean="0"/>
              <a:t>A formalização pode ser mais importante nos países menos desenvolvidos, e menos importante nos países mais desenvolvidos (os empregados têm provavelmente maiores níveis de escolaridade e de formação profissional).</a:t>
            </a:r>
            <a:endParaRPr lang="pt-PT" sz="2000" dirty="0"/>
          </a:p>
        </p:txBody>
      </p:sp>
      <p:sp>
        <p:nvSpPr>
          <p:cNvPr id="5" name="Footer Placeholder 4"/>
          <p:cNvSpPr>
            <a:spLocks noGrp="1"/>
          </p:cNvSpPr>
          <p:nvPr>
            <p:ph type="ftr" sz="quarter" idx="11"/>
          </p:nvPr>
        </p:nvSpPr>
        <p:spPr>
          <a:xfrm>
            <a:off x="228600" y="6416675"/>
            <a:ext cx="3505200" cy="365125"/>
          </a:xfrm>
        </p:spPr>
        <p:txBody>
          <a:bodyPr/>
          <a:lstStyle/>
          <a:p>
            <a:r>
              <a:rPr lang="en-US" dirty="0" smtClean="0"/>
              <a:t>Copyright © 2016 Pearson Education, Inc.</a:t>
            </a:r>
            <a:endParaRPr lang="en-US" dirty="0"/>
          </a:p>
        </p:txBody>
      </p:sp>
      <p:sp>
        <p:nvSpPr>
          <p:cNvPr id="6" name="TextBox 5"/>
          <p:cNvSpPr txBox="1"/>
          <p:nvPr/>
        </p:nvSpPr>
        <p:spPr>
          <a:xfrm>
            <a:off x="8001000" y="6400800"/>
            <a:ext cx="870531" cy="261610"/>
          </a:xfrm>
          <a:prstGeom prst="rect">
            <a:avLst/>
          </a:prstGeom>
          <a:noFill/>
        </p:spPr>
        <p:txBody>
          <a:bodyPr wrap="square" rtlCol="0">
            <a:spAutoFit/>
          </a:bodyPr>
          <a:lstStyle/>
          <a:p>
            <a:r>
              <a:rPr lang="en-US" sz="1100" dirty="0" smtClean="0"/>
              <a:t>11 - 19</a:t>
            </a:r>
            <a:endParaRPr lang="en-US" sz="11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objetivos</a:t>
            </a:r>
            <a:endParaRPr lang="en-US" dirty="0"/>
          </a:p>
        </p:txBody>
      </p:sp>
      <p:sp>
        <p:nvSpPr>
          <p:cNvPr id="3" name="Content Placeholder 2"/>
          <p:cNvSpPr>
            <a:spLocks noGrp="1"/>
          </p:cNvSpPr>
          <p:nvPr>
            <p:ph idx="1"/>
          </p:nvPr>
        </p:nvSpPr>
        <p:spPr>
          <a:xfrm>
            <a:off x="773075" y="1298175"/>
            <a:ext cx="7696200" cy="4572000"/>
          </a:xfrm>
        </p:spPr>
        <p:txBody>
          <a:bodyPr>
            <a:noAutofit/>
          </a:bodyPr>
          <a:lstStyle/>
          <a:p>
            <a:pPr marL="457200" indent="-457200" algn="just">
              <a:buFont typeface="+mj-lt"/>
              <a:buAutoNum type="arabicPeriod"/>
            </a:pPr>
            <a:r>
              <a:rPr lang="pt-PT" sz="2300" b="1" dirty="0" smtClean="0">
                <a:latin typeface="Arial" pitchFamily="34" charset="0"/>
                <a:cs typeface="Arial" pitchFamily="34" charset="0"/>
              </a:rPr>
              <a:t>Descrever </a:t>
            </a:r>
            <a:r>
              <a:rPr lang="pt-PT" sz="2300" dirty="0" smtClean="0">
                <a:latin typeface="Arial" pitchFamily="34" charset="0"/>
                <a:cs typeface="Arial" pitchFamily="34" charset="0"/>
              </a:rPr>
              <a:t>desenhos organizacionais contemporâneos.</a:t>
            </a:r>
          </a:p>
          <a:p>
            <a:pPr marL="457200" indent="-457200" algn="just">
              <a:buFont typeface="+mj-lt"/>
              <a:buAutoNum type="arabicPeriod"/>
            </a:pPr>
            <a:endParaRPr lang="pt-PT" sz="800" dirty="0" smtClean="0">
              <a:latin typeface="Arial" pitchFamily="34" charset="0"/>
              <a:cs typeface="Arial" pitchFamily="34" charset="0"/>
            </a:endParaRPr>
          </a:p>
          <a:p>
            <a:pPr marL="457200" indent="-457200" algn="just">
              <a:buFont typeface="+mj-lt"/>
              <a:buAutoNum type="arabicPeriod"/>
            </a:pPr>
            <a:r>
              <a:rPr lang="pt-PT" sz="2300" b="1" dirty="0" smtClean="0">
                <a:latin typeface="Arial" pitchFamily="34" charset="0"/>
                <a:cs typeface="Arial" pitchFamily="34" charset="0"/>
              </a:rPr>
              <a:t>Descrever </a:t>
            </a:r>
            <a:r>
              <a:rPr lang="pt-PT" sz="2300" dirty="0" smtClean="0">
                <a:latin typeface="Arial" pitchFamily="34" charset="0"/>
                <a:cs typeface="Arial" pitchFamily="34" charset="0"/>
              </a:rPr>
              <a:t>como as organizações se podem organizar para potenciar a colaboração.</a:t>
            </a:r>
          </a:p>
          <a:p>
            <a:pPr marL="457200" indent="-457200" algn="just">
              <a:buFont typeface="+mj-lt"/>
              <a:buAutoNum type="arabicPeriod"/>
            </a:pPr>
            <a:endParaRPr lang="pt-PT" sz="800" dirty="0" smtClean="0">
              <a:latin typeface="Arial" pitchFamily="34" charset="0"/>
              <a:cs typeface="Arial" pitchFamily="34" charset="0"/>
            </a:endParaRPr>
          </a:p>
          <a:p>
            <a:pPr marL="457200" indent="-457200" algn="just">
              <a:buFont typeface="+mj-lt"/>
              <a:buAutoNum type="arabicPeriod"/>
            </a:pPr>
            <a:r>
              <a:rPr lang="pt-PT" sz="2300" b="1" dirty="0" smtClean="0">
                <a:latin typeface="Arial" pitchFamily="34" charset="0"/>
                <a:cs typeface="Arial" pitchFamily="34" charset="0"/>
              </a:rPr>
              <a:t>Explicar </a:t>
            </a:r>
            <a:r>
              <a:rPr lang="pt-PT" sz="2300" dirty="0" smtClean="0">
                <a:latin typeface="Arial" pitchFamily="34" charset="0"/>
                <a:cs typeface="Arial" pitchFamily="34" charset="0"/>
              </a:rPr>
              <a:t>formas de trabalho flexível utilizadas pelas organizações.</a:t>
            </a:r>
          </a:p>
          <a:p>
            <a:pPr marL="457200" indent="-457200" algn="just">
              <a:buFont typeface="+mj-lt"/>
              <a:buAutoNum type="arabicPeriod"/>
            </a:pPr>
            <a:endParaRPr lang="pt-PT" sz="800" dirty="0" smtClean="0">
              <a:latin typeface="Arial" pitchFamily="34" charset="0"/>
              <a:cs typeface="Arial" pitchFamily="34" charset="0"/>
            </a:endParaRPr>
          </a:p>
          <a:p>
            <a:pPr marL="457200" indent="-457200" algn="just">
              <a:buFont typeface="+mj-lt"/>
              <a:buAutoNum type="arabicPeriod"/>
            </a:pPr>
            <a:r>
              <a:rPr lang="pt-PT" sz="2300" b="1" dirty="0" smtClean="0">
                <a:latin typeface="Arial" pitchFamily="34" charset="0"/>
                <a:cs typeface="Arial" pitchFamily="34" charset="0"/>
              </a:rPr>
              <a:t>Descrever </a:t>
            </a:r>
            <a:r>
              <a:rPr lang="pt-PT" sz="2300" dirty="0" smtClean="0">
                <a:latin typeface="Arial" pitchFamily="34" charset="0"/>
                <a:cs typeface="Arial" pitchFamily="34" charset="0"/>
              </a:rPr>
              <a:t>problemáticas na organização associadas a uma força de trabalho de contingência.</a:t>
            </a:r>
          </a:p>
          <a:p>
            <a:pPr marL="457200" indent="-457200" algn="just">
              <a:buFont typeface="+mj-lt"/>
              <a:buAutoNum type="arabicPeriod"/>
            </a:pPr>
            <a:endParaRPr lang="pt-PT" sz="800" dirty="0" smtClean="0">
              <a:latin typeface="Arial" pitchFamily="34" charset="0"/>
              <a:cs typeface="Arial" pitchFamily="34" charset="0"/>
            </a:endParaRPr>
          </a:p>
          <a:p>
            <a:pPr marL="457200" indent="-457200" algn="just">
              <a:buFont typeface="+mj-lt"/>
              <a:buAutoNum type="arabicPeriod"/>
            </a:pPr>
            <a:r>
              <a:rPr lang="pt-PT" sz="2300" b="1" dirty="0" smtClean="0">
                <a:latin typeface="Arial" pitchFamily="34" charset="0"/>
                <a:cs typeface="Arial" pitchFamily="34" charset="0"/>
              </a:rPr>
              <a:t>Descrever </a:t>
            </a:r>
            <a:r>
              <a:rPr lang="pt-PT" sz="2300" dirty="0" smtClean="0">
                <a:latin typeface="Arial" pitchFamily="34" charset="0"/>
                <a:cs typeface="Arial" pitchFamily="34" charset="0"/>
              </a:rPr>
              <a:t>os desafios atuais do desenho organizacional.</a:t>
            </a:r>
          </a:p>
          <a:p>
            <a:pPr algn="just"/>
            <a:endParaRPr lang="pt-PT" sz="2400" dirty="0"/>
          </a:p>
        </p:txBody>
      </p:sp>
      <p:sp>
        <p:nvSpPr>
          <p:cNvPr id="4" name="Footer Placeholder 3"/>
          <p:cNvSpPr>
            <a:spLocks noGrp="1"/>
          </p:cNvSpPr>
          <p:nvPr>
            <p:ph type="ftr" sz="quarter" idx="11"/>
          </p:nvPr>
        </p:nvSpPr>
        <p:spPr>
          <a:xfrm>
            <a:off x="228600" y="6416675"/>
            <a:ext cx="3352800" cy="365125"/>
          </a:xfrm>
        </p:spPr>
        <p:txBody>
          <a:bodyPr/>
          <a:lstStyle/>
          <a:p>
            <a:r>
              <a:rPr lang="en-US" dirty="0" smtClean="0"/>
              <a:t>Copyright © 2016 Pearson Education, Inc.</a:t>
            </a:r>
            <a:endParaRPr lang="en-US" dirty="0"/>
          </a:p>
        </p:txBody>
      </p:sp>
      <p:sp>
        <p:nvSpPr>
          <p:cNvPr id="5" name="TextBox 4"/>
          <p:cNvSpPr txBox="1"/>
          <p:nvPr/>
        </p:nvSpPr>
        <p:spPr>
          <a:xfrm>
            <a:off x="8153400" y="6488668"/>
            <a:ext cx="838200" cy="261610"/>
          </a:xfrm>
          <a:prstGeom prst="rect">
            <a:avLst/>
          </a:prstGeom>
          <a:noFill/>
        </p:spPr>
        <p:txBody>
          <a:bodyPr wrap="square" rtlCol="0">
            <a:spAutoFit/>
          </a:bodyPr>
          <a:lstStyle/>
          <a:p>
            <a:r>
              <a:rPr lang="en-US" sz="1100" dirty="0" smtClean="0"/>
              <a:t>11- 2</a:t>
            </a:r>
            <a:endParaRPr lang="en-US" sz="1100" dirty="0"/>
          </a:p>
        </p:txBody>
      </p:sp>
      <p:sp>
        <p:nvSpPr>
          <p:cNvPr id="6" name="TextBox 5"/>
          <p:cNvSpPr txBox="1"/>
          <p:nvPr/>
        </p:nvSpPr>
        <p:spPr>
          <a:xfrm>
            <a:off x="5473700" y="50800"/>
            <a:ext cx="184666"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rPr lang="en-US" dirty="0" smtClean="0"/>
              <a:t>11 - 26</a:t>
            </a:r>
            <a:endParaRPr lang="en-US" dirty="0"/>
          </a:p>
        </p:txBody>
      </p:sp>
      <p:sp>
        <p:nvSpPr>
          <p:cNvPr id="7" name="Footer Placeholder 1"/>
          <p:cNvSpPr>
            <a:spLocks noGrp="1"/>
          </p:cNvSpPr>
          <p:nvPr>
            <p:ph type="ftr" sz="quarter" idx="11"/>
          </p:nvPr>
        </p:nvSpPr>
        <p:spPr>
          <a:xfrm>
            <a:off x="228600" y="6477000"/>
            <a:ext cx="2895600" cy="304800"/>
          </a:xfrm>
        </p:spPr>
        <p:txBody>
          <a:bodyPr/>
          <a:lstStyle/>
          <a:p>
            <a:r>
              <a:rPr lang="en-US" dirty="0" smtClean="0">
                <a:latin typeface="Arial"/>
                <a:cs typeface="Arial"/>
              </a:rPr>
              <a:t>Copyright © </a:t>
            </a:r>
            <a:r>
              <a:rPr lang="en-US" dirty="0">
                <a:latin typeface="Arial"/>
                <a:cs typeface="Arial"/>
              </a:rPr>
              <a:t>2016 by Pearson Education, Inc. </a:t>
            </a:r>
          </a:p>
        </p:txBody>
      </p:sp>
      <p:pic>
        <p:nvPicPr>
          <p:cNvPr id="11" name="Picture 14" descr="copyr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6400"/>
            <a:ext cx="9144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73867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normAutofit fontScale="90000"/>
          </a:bodyPr>
          <a:lstStyle/>
          <a:p>
            <a:pPr algn="ctr"/>
            <a:r>
              <a:rPr lang="en-US" sz="3600" dirty="0" err="1" smtClean="0"/>
              <a:t>Desenhos</a:t>
            </a:r>
            <a:r>
              <a:rPr lang="en-US" sz="3600" dirty="0" smtClean="0"/>
              <a:t> </a:t>
            </a:r>
            <a:r>
              <a:rPr lang="en-US" sz="3600" dirty="0" err="1" smtClean="0"/>
              <a:t>organizacionais</a:t>
            </a:r>
            <a:r>
              <a:rPr lang="en-US" sz="3600" dirty="0" smtClean="0"/>
              <a:t> </a:t>
            </a:r>
            <a:r>
              <a:rPr lang="en-US" sz="3600" dirty="0" err="1" smtClean="0"/>
              <a:t>contemporâneos</a:t>
            </a:r>
            <a:endParaRPr lang="en-US" sz="3600" dirty="0" smtClean="0">
              <a:latin typeface="Calibri" pitchFamily="34" charset="0"/>
            </a:endParaRPr>
          </a:p>
        </p:txBody>
      </p:sp>
      <p:sp>
        <p:nvSpPr>
          <p:cNvPr id="31746" name="Rectangle 3"/>
          <p:cNvSpPr txBox="1">
            <a:spLocks/>
          </p:cNvSpPr>
          <p:nvPr/>
        </p:nvSpPr>
        <p:spPr bwMode="auto">
          <a:xfrm>
            <a:off x="381000" y="2133600"/>
            <a:ext cx="8229600" cy="39925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Estrutura de equipa </a:t>
            </a:r>
            <a:r>
              <a:rPr lang="pt-PT" sz="2400" dirty="0" smtClean="0"/>
              <a:t>–</a:t>
            </a:r>
            <a:r>
              <a:rPr lang="pt-PT" sz="2400" b="1" dirty="0" smtClean="0"/>
              <a:t> </a:t>
            </a:r>
            <a:r>
              <a:rPr lang="pt-PT" sz="2400" dirty="0" smtClean="0"/>
              <a:t>toda a organização está estruturada em equipas de trabalho.</a:t>
            </a:r>
          </a:p>
          <a:p>
            <a:pPr marL="342900" indent="-342900" algn="just" eaLnBrk="0" hangingPunct="0">
              <a:spcBef>
                <a:spcPct val="20000"/>
              </a:spcBef>
              <a:buFont typeface="Arial" charset="0"/>
              <a:buChar char="•"/>
            </a:pPr>
            <a:endParaRPr lang="pt-PT" sz="2400" dirty="0" smtClean="0"/>
          </a:p>
          <a:p>
            <a:pPr marL="342900" indent="-342900" algn="just" eaLnBrk="0" hangingPunct="0">
              <a:spcBef>
                <a:spcPct val="20000"/>
              </a:spcBef>
              <a:buFont typeface="Arial" charset="0"/>
              <a:buChar char="•"/>
            </a:pPr>
            <a:r>
              <a:rPr lang="pt-PT" sz="2400" b="1" dirty="0" smtClean="0"/>
              <a:t>Estrutura matricial </a:t>
            </a:r>
            <a:r>
              <a:rPr lang="pt-PT" sz="2400" dirty="0" smtClean="0"/>
              <a:t>–</a:t>
            </a:r>
            <a:r>
              <a:rPr lang="pt-PT" sz="2400" b="1" dirty="0" smtClean="0"/>
              <a:t> </a:t>
            </a:r>
            <a:r>
              <a:rPr lang="pt-PT" sz="2400" dirty="0" smtClean="0"/>
              <a:t>estrutura em que especialistas de diferentes departamentos funcionais trabalham para um ou mais projetos/produtos.</a:t>
            </a:r>
            <a:endParaRPr lang="pt-PT" sz="2400" dirty="0"/>
          </a:p>
        </p:txBody>
      </p:sp>
      <p:sp>
        <p:nvSpPr>
          <p:cNvPr id="5" name="Footer Placeholder 4"/>
          <p:cNvSpPr>
            <a:spLocks noGrp="1"/>
          </p:cNvSpPr>
          <p:nvPr>
            <p:ph type="ftr" sz="quarter" idx="11"/>
          </p:nvPr>
        </p:nvSpPr>
        <p:spPr>
          <a:xfrm>
            <a:off x="228600" y="6416675"/>
            <a:ext cx="3352800" cy="365125"/>
          </a:xfrm>
        </p:spPr>
        <p:txBody>
          <a:bodyPr/>
          <a:lstStyle/>
          <a:p>
            <a:r>
              <a:rPr lang="en-US" dirty="0" smtClean="0"/>
              <a:t>Copyright © 2016 Pearson Education, Inc.</a:t>
            </a:r>
            <a:endParaRPr lang="en-US" dirty="0"/>
          </a:p>
        </p:txBody>
      </p:sp>
      <p:sp>
        <p:nvSpPr>
          <p:cNvPr id="7" name="TextBox 6"/>
          <p:cNvSpPr txBox="1"/>
          <p:nvPr/>
        </p:nvSpPr>
        <p:spPr>
          <a:xfrm>
            <a:off x="8458200" y="6611779"/>
            <a:ext cx="914400" cy="261610"/>
          </a:xfrm>
          <a:prstGeom prst="rect">
            <a:avLst/>
          </a:prstGeom>
          <a:noFill/>
        </p:spPr>
        <p:txBody>
          <a:bodyPr wrap="square" rtlCol="0">
            <a:spAutoFit/>
          </a:bodyPr>
          <a:lstStyle/>
          <a:p>
            <a:r>
              <a:rPr lang="en-US" sz="1100" dirty="0" smtClean="0"/>
              <a:t>11 - 3</a:t>
            </a:r>
            <a:endParaRPr lang="en-US" sz="11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90502" y="152400"/>
            <a:ext cx="7772400" cy="1265238"/>
          </a:xfrm>
        </p:spPr>
        <p:txBody>
          <a:bodyPr>
            <a:noAutofit/>
          </a:bodyPr>
          <a:lstStyle/>
          <a:p>
            <a:pPr algn="ctr"/>
            <a:r>
              <a:rPr lang="en-US" sz="2800" dirty="0" err="1" smtClean="0"/>
              <a:t>Figura</a:t>
            </a:r>
            <a:r>
              <a:rPr lang="en-US" sz="2800" dirty="0" smtClean="0"/>
              <a:t> 11-1:</a:t>
            </a:r>
            <a:br>
              <a:rPr lang="en-US" sz="2800" dirty="0" smtClean="0"/>
            </a:br>
            <a:r>
              <a:rPr lang="en-US" sz="2800" dirty="0" smtClean="0"/>
              <a:t> </a:t>
            </a:r>
            <a:r>
              <a:rPr lang="en-US" sz="2800" dirty="0" err="1" smtClean="0"/>
              <a:t>desenhos</a:t>
            </a:r>
            <a:r>
              <a:rPr lang="en-US" sz="2800" dirty="0" smtClean="0"/>
              <a:t> </a:t>
            </a:r>
            <a:r>
              <a:rPr lang="en-US" sz="2800" dirty="0" err="1" smtClean="0"/>
              <a:t>organizacionais</a:t>
            </a:r>
            <a:r>
              <a:rPr lang="en-US" sz="2800" dirty="0" smtClean="0"/>
              <a:t> </a:t>
            </a:r>
            <a:r>
              <a:rPr lang="en-US" sz="2800" dirty="0" err="1" smtClean="0"/>
              <a:t>Contemporâneos</a:t>
            </a:r>
            <a:r>
              <a:rPr lang="en-US" sz="2800" dirty="0" smtClean="0"/>
              <a:t> </a:t>
            </a:r>
            <a:br>
              <a:rPr lang="en-US" sz="2800" dirty="0" smtClean="0"/>
            </a:br>
            <a:endParaRPr lang="en-US" sz="2800" dirty="0"/>
          </a:p>
        </p:txBody>
      </p:sp>
      <p:sp>
        <p:nvSpPr>
          <p:cNvPr id="4" name="Footer Placeholder 3"/>
          <p:cNvSpPr>
            <a:spLocks noGrp="1"/>
          </p:cNvSpPr>
          <p:nvPr>
            <p:ph type="ftr" sz="quarter" idx="11"/>
          </p:nvPr>
        </p:nvSpPr>
        <p:spPr>
          <a:xfrm>
            <a:off x="228600" y="6416675"/>
            <a:ext cx="3352800" cy="365125"/>
          </a:xfrm>
        </p:spPr>
        <p:txBody>
          <a:bodyPr/>
          <a:lstStyle/>
          <a:p>
            <a:r>
              <a:rPr lang="en-US" dirty="0" smtClean="0"/>
              <a:t>Copyright © 2016 Pearson Education, Inc.</a:t>
            </a:r>
            <a:endParaRPr lang="en-US" dirty="0"/>
          </a:p>
        </p:txBody>
      </p:sp>
      <p:pic>
        <p:nvPicPr>
          <p:cNvPr id="1028" name="Picture 4"/>
          <p:cNvPicPr>
            <a:picLocks noChangeAspect="1" noChangeArrowheads="1"/>
          </p:cNvPicPr>
          <p:nvPr/>
        </p:nvPicPr>
        <p:blipFill>
          <a:blip r:embed="rId2" cstate="print"/>
          <a:srcRect/>
          <a:stretch>
            <a:fillRect/>
          </a:stretch>
        </p:blipFill>
        <p:spPr bwMode="auto">
          <a:xfrm>
            <a:off x="643883" y="1173011"/>
            <a:ext cx="7806550" cy="5380190"/>
          </a:xfrm>
          <a:prstGeom prst="rect">
            <a:avLst/>
          </a:prstGeom>
          <a:noFill/>
          <a:ln w="9525">
            <a:noFill/>
            <a:miter lim="800000"/>
            <a:headEnd/>
            <a:tailEnd/>
          </a:ln>
        </p:spPr>
      </p:pic>
      <p:sp>
        <p:nvSpPr>
          <p:cNvPr id="10" name="TextBox 9"/>
          <p:cNvSpPr txBox="1"/>
          <p:nvPr/>
        </p:nvSpPr>
        <p:spPr>
          <a:xfrm>
            <a:off x="8382000" y="6553200"/>
            <a:ext cx="762000" cy="261610"/>
          </a:xfrm>
          <a:prstGeom prst="rect">
            <a:avLst/>
          </a:prstGeom>
          <a:noFill/>
        </p:spPr>
        <p:txBody>
          <a:bodyPr wrap="square" rtlCol="0">
            <a:spAutoFit/>
          </a:bodyPr>
          <a:lstStyle/>
          <a:p>
            <a:r>
              <a:rPr lang="en-US" sz="1100" dirty="0" smtClean="0"/>
              <a:t>11 - </a:t>
            </a:r>
            <a:r>
              <a:rPr lang="en-US" sz="1100" dirty="0"/>
              <a:t>4</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normAutofit fontScale="90000"/>
          </a:bodyPr>
          <a:lstStyle/>
          <a:p>
            <a:pPr algn="ctr"/>
            <a:r>
              <a:rPr lang="en-US" dirty="0" err="1" smtClean="0"/>
              <a:t>Figura</a:t>
            </a:r>
            <a:r>
              <a:rPr lang="en-US" sz="3600" dirty="0" smtClean="0"/>
              <a:t> 11-2</a:t>
            </a:r>
            <a:br>
              <a:rPr lang="en-US" sz="3600" dirty="0" smtClean="0"/>
            </a:br>
            <a:r>
              <a:rPr lang="en-US" sz="3600" dirty="0" err="1" smtClean="0"/>
              <a:t>Exemplo</a:t>
            </a:r>
            <a:r>
              <a:rPr lang="en-US" sz="3600" dirty="0" smtClean="0"/>
              <a:t> de um </a:t>
            </a:r>
            <a:r>
              <a:rPr lang="en-US" sz="3600" dirty="0" err="1" smtClean="0"/>
              <a:t>Desenho</a:t>
            </a:r>
            <a:r>
              <a:rPr lang="en-US" sz="3600" dirty="0" smtClean="0"/>
              <a:t>  </a:t>
            </a:r>
            <a:r>
              <a:rPr lang="en-US" sz="3600" dirty="0" err="1" smtClean="0"/>
              <a:t>Organizacional</a:t>
            </a:r>
            <a:r>
              <a:rPr lang="en-US" sz="3600" dirty="0" smtClean="0"/>
              <a:t> </a:t>
            </a:r>
            <a:r>
              <a:rPr lang="en-US" sz="3600" dirty="0" err="1" smtClean="0"/>
              <a:t>matricial</a:t>
            </a:r>
            <a:endParaRPr lang="en-US" sz="3600" dirty="0" smtClean="0">
              <a:latin typeface="Calibri" pitchFamily="34" charset="0"/>
            </a:endParaRPr>
          </a:p>
        </p:txBody>
      </p:sp>
      <p:sp>
        <p:nvSpPr>
          <p:cNvPr id="6" name="Footer Placeholder 5"/>
          <p:cNvSpPr>
            <a:spLocks noGrp="1"/>
          </p:cNvSpPr>
          <p:nvPr>
            <p:ph type="ftr" sz="quarter" idx="11"/>
          </p:nvPr>
        </p:nvSpPr>
        <p:spPr>
          <a:xfrm>
            <a:off x="228600" y="6416675"/>
            <a:ext cx="3733800" cy="365125"/>
          </a:xfrm>
        </p:spPr>
        <p:txBody>
          <a:bodyPr/>
          <a:lstStyle/>
          <a:p>
            <a:r>
              <a:rPr lang="en-US" dirty="0" smtClean="0"/>
              <a:t>Copyright © 2016 Pearson Education, Inc.</a:t>
            </a:r>
            <a:endParaRPr lang="en-US" dirty="0"/>
          </a:p>
        </p:txBody>
      </p:sp>
      <p:sp>
        <p:nvSpPr>
          <p:cNvPr id="7" name="TextBox 6"/>
          <p:cNvSpPr txBox="1"/>
          <p:nvPr/>
        </p:nvSpPr>
        <p:spPr>
          <a:xfrm>
            <a:off x="8229600" y="6477000"/>
            <a:ext cx="794331" cy="261610"/>
          </a:xfrm>
          <a:prstGeom prst="rect">
            <a:avLst/>
          </a:prstGeom>
          <a:noFill/>
        </p:spPr>
        <p:txBody>
          <a:bodyPr wrap="square" rtlCol="0">
            <a:spAutoFit/>
          </a:bodyPr>
          <a:lstStyle/>
          <a:p>
            <a:r>
              <a:rPr lang="en-US" sz="1100" dirty="0" smtClean="0"/>
              <a:t>11 - 5</a:t>
            </a:r>
            <a:endParaRPr lang="en-US" sz="1100" dirty="0"/>
          </a:p>
        </p:txBody>
      </p:sp>
      <p:pic>
        <p:nvPicPr>
          <p:cNvPr id="2" name="Picture 1"/>
          <p:cNvPicPr>
            <a:picLocks noChangeAspect="1"/>
          </p:cNvPicPr>
          <p:nvPr/>
        </p:nvPicPr>
        <p:blipFill>
          <a:blip r:embed="rId3"/>
          <a:stretch>
            <a:fillRect/>
          </a:stretch>
        </p:blipFill>
        <p:spPr>
          <a:xfrm>
            <a:off x="0" y="2133600"/>
            <a:ext cx="9144000" cy="257527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normAutofit fontScale="90000"/>
          </a:bodyPr>
          <a:lstStyle/>
          <a:p>
            <a:pPr algn="ctr"/>
            <a:r>
              <a:rPr lang="en-US" dirty="0" err="1" smtClean="0"/>
              <a:t>Desenhos</a:t>
            </a:r>
            <a:r>
              <a:rPr lang="en-US" dirty="0" smtClean="0"/>
              <a:t> </a:t>
            </a:r>
            <a:r>
              <a:rPr lang="en-US" dirty="0" err="1" smtClean="0"/>
              <a:t>organizacionais</a:t>
            </a:r>
            <a:r>
              <a:rPr lang="en-US" dirty="0" smtClean="0"/>
              <a:t> </a:t>
            </a:r>
            <a:r>
              <a:rPr lang="en-US" dirty="0" err="1" smtClean="0"/>
              <a:t>contemporâneos</a:t>
            </a:r>
            <a:r>
              <a:rPr lang="en-US" sz="3600" dirty="0" smtClean="0"/>
              <a:t> (cont.)</a:t>
            </a:r>
            <a:endParaRPr lang="en-US" sz="3600" dirty="0" smtClean="0">
              <a:latin typeface="Calibri" pitchFamily="34" charset="0"/>
            </a:endParaRPr>
          </a:p>
        </p:txBody>
      </p:sp>
      <p:sp>
        <p:nvSpPr>
          <p:cNvPr id="3" name="Rectangle 3"/>
          <p:cNvSpPr txBox="1">
            <a:spLocks/>
          </p:cNvSpPr>
          <p:nvPr/>
        </p:nvSpPr>
        <p:spPr bwMode="auto">
          <a:xfrm>
            <a:off x="457200" y="2209800"/>
            <a:ext cx="8229600" cy="4221163"/>
          </a:xfrm>
          <a:prstGeom prst="rect">
            <a:avLst/>
          </a:prstGeom>
          <a:noFill/>
          <a:ln>
            <a:noFill/>
          </a:ln>
          <a:extLst/>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defRPr/>
            </a:pPr>
            <a:r>
              <a:rPr lang="pt-PT" sz="2400" b="1" dirty="0" smtClean="0">
                <a:latin typeface="Arial"/>
                <a:cs typeface="Arial"/>
              </a:rPr>
              <a:t>Estrutura por projetos </a:t>
            </a:r>
            <a:r>
              <a:rPr lang="pt-PT" sz="2400" dirty="0" smtClean="0">
                <a:latin typeface="Arial"/>
                <a:cs typeface="Arial"/>
              </a:rPr>
              <a:t>– estrutura na qual os empregados trabalham continuamente em projetos.</a:t>
            </a:r>
          </a:p>
          <a:p>
            <a:pPr marL="0" indent="0" algn="just">
              <a:buNone/>
              <a:defRPr/>
            </a:pPr>
            <a:endParaRPr lang="pt-PT" sz="2000" dirty="0" smtClean="0">
              <a:latin typeface="Arial"/>
              <a:cs typeface="Arial"/>
            </a:endParaRPr>
          </a:p>
          <a:p>
            <a:pPr algn="just">
              <a:defRPr/>
            </a:pPr>
            <a:r>
              <a:rPr lang="pt-PT" sz="2400" b="1" dirty="0" smtClean="0">
                <a:latin typeface="Arial"/>
                <a:cs typeface="Arial"/>
              </a:rPr>
              <a:t>Organização sem fronteiras (</a:t>
            </a:r>
            <a:r>
              <a:rPr lang="pt-PT" sz="2400" b="1" i="1" dirty="0" err="1" smtClean="0">
                <a:latin typeface="Arial"/>
                <a:cs typeface="Arial"/>
              </a:rPr>
              <a:t>Boundaryless</a:t>
            </a:r>
            <a:r>
              <a:rPr lang="pt-PT" sz="2400" b="1" i="1" dirty="0" smtClean="0">
                <a:latin typeface="Arial"/>
                <a:cs typeface="Arial"/>
              </a:rPr>
              <a:t> </a:t>
            </a:r>
            <a:r>
              <a:rPr lang="pt-PT" sz="2400" b="1" i="1" dirty="0" err="1" smtClean="0">
                <a:latin typeface="Arial"/>
                <a:cs typeface="Arial"/>
              </a:rPr>
              <a:t>Organization</a:t>
            </a:r>
            <a:r>
              <a:rPr lang="pt-PT" sz="2400" b="1" dirty="0" smtClean="0">
                <a:latin typeface="Arial"/>
                <a:cs typeface="Arial"/>
              </a:rPr>
              <a:t>)</a:t>
            </a:r>
            <a:r>
              <a:rPr lang="pt-PT" sz="2400" dirty="0" smtClean="0">
                <a:latin typeface="Arial"/>
                <a:cs typeface="Arial"/>
              </a:rPr>
              <a:t> – organização cujo desenho não é definido nem limitado por uma estrutura pré-determinada, não tendo fronteiras horizontais, verticais ou externas).</a:t>
            </a:r>
          </a:p>
          <a:p>
            <a:pPr marL="0" indent="0" algn="just">
              <a:buFont typeface="Arial" pitchFamily="34" charset="0"/>
              <a:buNone/>
              <a:defRPr/>
            </a:pPr>
            <a:endParaRPr lang="en-US" sz="2400" b="1" dirty="0" smtClean="0"/>
          </a:p>
        </p:txBody>
      </p:sp>
      <p:sp>
        <p:nvSpPr>
          <p:cNvPr id="5" name="Footer Placeholder 4"/>
          <p:cNvSpPr>
            <a:spLocks noGrp="1"/>
          </p:cNvSpPr>
          <p:nvPr>
            <p:ph type="ftr" sz="quarter" idx="11"/>
          </p:nvPr>
        </p:nvSpPr>
        <p:spPr>
          <a:xfrm>
            <a:off x="228600" y="6416675"/>
            <a:ext cx="3581400" cy="365125"/>
          </a:xfrm>
        </p:spPr>
        <p:txBody>
          <a:bodyPr/>
          <a:lstStyle/>
          <a:p>
            <a:r>
              <a:rPr lang="en-US" dirty="0" smtClean="0"/>
              <a:t>Copyright © 2016 Pearson Education, Inc.</a:t>
            </a:r>
            <a:endParaRPr lang="en-US" dirty="0"/>
          </a:p>
        </p:txBody>
      </p:sp>
      <p:sp>
        <p:nvSpPr>
          <p:cNvPr id="6" name="TextBox 5"/>
          <p:cNvSpPr txBox="1"/>
          <p:nvPr/>
        </p:nvSpPr>
        <p:spPr>
          <a:xfrm>
            <a:off x="8305800" y="6582889"/>
            <a:ext cx="1022931" cy="261610"/>
          </a:xfrm>
          <a:prstGeom prst="rect">
            <a:avLst/>
          </a:prstGeom>
          <a:noFill/>
        </p:spPr>
        <p:txBody>
          <a:bodyPr wrap="square" rtlCol="0">
            <a:spAutoFit/>
          </a:bodyPr>
          <a:lstStyle/>
          <a:p>
            <a:r>
              <a:rPr lang="en-US" sz="1100" dirty="0" smtClean="0"/>
              <a:t>11 - 6</a:t>
            </a:r>
            <a:endParaRPr lang="en-US" sz="11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p:cNvSpPr txBox="1">
            <a:spLocks/>
          </p:cNvSpPr>
          <p:nvPr/>
        </p:nvSpPr>
        <p:spPr bwMode="auto">
          <a:xfrm>
            <a:off x="381000" y="2590800"/>
            <a:ext cx="8534400" cy="36115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Organização virtual</a:t>
            </a:r>
          </a:p>
          <a:p>
            <a:pPr marL="342900" indent="-342900" algn="just" eaLnBrk="0" hangingPunct="0">
              <a:spcBef>
                <a:spcPct val="20000"/>
              </a:spcBef>
              <a:buFont typeface="Arial" charset="0"/>
              <a:buChar char="•"/>
            </a:pPr>
            <a:endParaRPr lang="pt-PT" sz="800" dirty="0"/>
          </a:p>
          <a:p>
            <a:pPr marL="365125" algn="just" eaLnBrk="0" hangingPunct="0">
              <a:spcBef>
                <a:spcPct val="20000"/>
              </a:spcBef>
            </a:pPr>
            <a:r>
              <a:rPr lang="pt-PT" sz="2400" dirty="0" smtClean="0"/>
              <a:t>Organização que consiste num núcleo de empregados a tempo inteiro, recrutando especialistas externos temporariamente, quando necessário para levar a cabo projetos.</a:t>
            </a:r>
            <a:endParaRPr lang="pt-PT" sz="2400" dirty="0"/>
          </a:p>
        </p:txBody>
      </p:sp>
      <p:sp>
        <p:nvSpPr>
          <p:cNvPr id="6" name="Footer Placeholder 5"/>
          <p:cNvSpPr>
            <a:spLocks noGrp="1"/>
          </p:cNvSpPr>
          <p:nvPr>
            <p:ph type="ftr" sz="quarter" idx="11"/>
          </p:nvPr>
        </p:nvSpPr>
        <p:spPr>
          <a:xfrm>
            <a:off x="228600" y="6416675"/>
            <a:ext cx="3886200" cy="365125"/>
          </a:xfrm>
        </p:spPr>
        <p:txBody>
          <a:bodyPr/>
          <a:lstStyle/>
          <a:p>
            <a:r>
              <a:rPr lang="en-US" dirty="0" smtClean="0"/>
              <a:t>Copyright © 2016 Pearson Education, Inc.</a:t>
            </a:r>
            <a:endParaRPr lang="en-US" dirty="0"/>
          </a:p>
        </p:txBody>
      </p:sp>
      <p:sp>
        <p:nvSpPr>
          <p:cNvPr id="7" name="TextBox 6"/>
          <p:cNvSpPr txBox="1"/>
          <p:nvPr/>
        </p:nvSpPr>
        <p:spPr>
          <a:xfrm>
            <a:off x="8077200" y="6400800"/>
            <a:ext cx="914400" cy="261610"/>
          </a:xfrm>
          <a:prstGeom prst="rect">
            <a:avLst/>
          </a:prstGeom>
          <a:noFill/>
        </p:spPr>
        <p:txBody>
          <a:bodyPr wrap="square" rtlCol="0">
            <a:spAutoFit/>
          </a:bodyPr>
          <a:lstStyle/>
          <a:p>
            <a:r>
              <a:rPr lang="en-US" sz="1100" dirty="0" smtClean="0"/>
              <a:t>11 - 7</a:t>
            </a:r>
            <a:endParaRPr lang="en-US" sz="1100" dirty="0"/>
          </a:p>
        </p:txBody>
      </p:sp>
      <p:sp>
        <p:nvSpPr>
          <p:cNvPr id="8" name="Rectangle 2"/>
          <p:cNvSpPr>
            <a:spLocks noGrp="1" noChangeArrowheads="1"/>
          </p:cNvSpPr>
          <p:nvPr>
            <p:ph type="title"/>
          </p:nvPr>
        </p:nvSpPr>
        <p:spPr>
          <a:xfrm>
            <a:off x="685800" y="274638"/>
            <a:ext cx="7772400" cy="1143000"/>
          </a:xfrm>
        </p:spPr>
        <p:txBody>
          <a:bodyPr>
            <a:normAutofit fontScale="90000"/>
          </a:bodyPr>
          <a:lstStyle/>
          <a:p>
            <a:pPr algn="ctr"/>
            <a:r>
              <a:rPr lang="en-US" dirty="0" err="1" smtClean="0"/>
              <a:t>Desenhos</a:t>
            </a:r>
            <a:r>
              <a:rPr lang="en-US" dirty="0" smtClean="0"/>
              <a:t> </a:t>
            </a:r>
            <a:r>
              <a:rPr lang="en-US" dirty="0" err="1" smtClean="0"/>
              <a:t>organizacionais</a:t>
            </a:r>
            <a:r>
              <a:rPr lang="en-US" dirty="0" smtClean="0"/>
              <a:t> </a:t>
            </a:r>
            <a:r>
              <a:rPr lang="en-US" dirty="0" err="1" smtClean="0"/>
              <a:t>contemporâneos</a:t>
            </a:r>
            <a:r>
              <a:rPr lang="en-US" sz="3600" dirty="0" smtClean="0"/>
              <a:t> (cont.)</a:t>
            </a:r>
            <a:endParaRPr lang="en-US" sz="3600" dirty="0" smtClean="0">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p:cNvSpPr>
          <p:nvPr/>
        </p:nvSpPr>
        <p:spPr bwMode="auto">
          <a:xfrm>
            <a:off x="381000" y="1828800"/>
            <a:ext cx="8229600" cy="4297363"/>
          </a:xfrm>
          <a:prstGeom prst="rect">
            <a:avLst/>
          </a:prstGeom>
          <a:noFill/>
          <a:ln w="9525">
            <a:noFill/>
            <a:miter lim="800000"/>
            <a:headEnd/>
            <a:tailEnd/>
          </a:ln>
        </p:spPr>
        <p:txBody>
          <a:bodyPr/>
          <a:lstStyle/>
          <a:p>
            <a:pPr marL="342900" indent="-342900" algn="just" eaLnBrk="0" hangingPunct="0">
              <a:spcBef>
                <a:spcPct val="20000"/>
              </a:spcBef>
              <a:buFont typeface="Arial" charset="0"/>
              <a:buChar char="•"/>
            </a:pPr>
            <a:r>
              <a:rPr lang="pt-PT" sz="2400" b="1" dirty="0" smtClean="0"/>
              <a:t>Organização em rede (</a:t>
            </a:r>
            <a:r>
              <a:rPr lang="pt-PT" sz="2400" b="1" i="1" dirty="0" smtClean="0"/>
              <a:t>Network </a:t>
            </a:r>
            <a:r>
              <a:rPr lang="pt-PT" sz="2400" b="1" i="1" dirty="0" err="1" smtClean="0"/>
              <a:t>Organization</a:t>
            </a:r>
            <a:r>
              <a:rPr lang="pt-PT" sz="2400" b="1" dirty="0" smtClean="0"/>
              <a:t>)</a:t>
            </a:r>
          </a:p>
          <a:p>
            <a:pPr marL="342900" indent="-342900" algn="just" eaLnBrk="0" hangingPunct="0">
              <a:spcBef>
                <a:spcPct val="20000"/>
              </a:spcBef>
              <a:buFont typeface="Arial" charset="0"/>
              <a:buChar char="•"/>
            </a:pPr>
            <a:endParaRPr lang="pt-PT" sz="800" b="1" dirty="0"/>
          </a:p>
          <a:p>
            <a:pPr marL="365125" algn="just" eaLnBrk="0" hangingPunct="0">
              <a:spcBef>
                <a:spcPct val="20000"/>
              </a:spcBef>
            </a:pPr>
            <a:r>
              <a:rPr lang="pt-PT" sz="2400" dirty="0" smtClean="0"/>
              <a:t>Organização que utiliza os seus próprios empregados para algumas tarefas, e redes externas de fornecedores para alguns dos componentes necessários aos produtos ou para alguns processos de trabalho.</a:t>
            </a:r>
          </a:p>
          <a:p>
            <a:pPr marL="342900" indent="-342900" algn="just" eaLnBrk="0" hangingPunct="0">
              <a:spcBef>
                <a:spcPct val="20000"/>
              </a:spcBef>
              <a:buFont typeface="Arial" charset="0"/>
              <a:buChar char="•"/>
            </a:pPr>
            <a:endParaRPr lang="pt-PT" sz="1000" b="1" dirty="0" smtClean="0"/>
          </a:p>
          <a:p>
            <a:pPr marL="342900" indent="-342900" algn="just" eaLnBrk="0" hangingPunct="0">
              <a:spcBef>
                <a:spcPct val="20000"/>
              </a:spcBef>
              <a:buFont typeface="Arial" charset="0"/>
              <a:buChar char="•"/>
            </a:pPr>
            <a:r>
              <a:rPr lang="pt-PT" sz="2400" b="1" dirty="0" smtClean="0"/>
              <a:t>Organização que aprende (</a:t>
            </a:r>
            <a:r>
              <a:rPr lang="pt-PT" sz="2400" b="1" i="1" dirty="0" err="1" smtClean="0"/>
              <a:t>Learning</a:t>
            </a:r>
            <a:r>
              <a:rPr lang="pt-PT" sz="2400" b="1" i="1" dirty="0" smtClean="0"/>
              <a:t> </a:t>
            </a:r>
            <a:r>
              <a:rPr lang="pt-PT" sz="2400" b="1" i="1" dirty="0" err="1" smtClean="0"/>
              <a:t>Organization</a:t>
            </a:r>
            <a:r>
              <a:rPr lang="pt-PT" sz="2400" b="1" dirty="0" smtClean="0"/>
              <a:t>) </a:t>
            </a:r>
          </a:p>
          <a:p>
            <a:pPr marL="342900" indent="-342900" algn="just" eaLnBrk="0" hangingPunct="0">
              <a:spcBef>
                <a:spcPct val="20000"/>
              </a:spcBef>
              <a:buFont typeface="Arial" charset="0"/>
              <a:buChar char="•"/>
            </a:pPr>
            <a:endParaRPr lang="pt-PT" sz="800" dirty="0"/>
          </a:p>
          <a:p>
            <a:pPr marL="365125" algn="just" eaLnBrk="0" hangingPunct="0">
              <a:spcBef>
                <a:spcPct val="20000"/>
              </a:spcBef>
            </a:pPr>
            <a:r>
              <a:rPr lang="pt-PT" sz="2400" dirty="0" smtClean="0"/>
              <a:t>Organização que desenvolve as capacidades de continua aprendizagem, adaptação e mudança.</a:t>
            </a:r>
            <a:endParaRPr lang="pt-PT" sz="2400" dirty="0"/>
          </a:p>
        </p:txBody>
      </p:sp>
      <p:sp>
        <p:nvSpPr>
          <p:cNvPr id="5" name="Footer Placeholder 4"/>
          <p:cNvSpPr>
            <a:spLocks noGrp="1"/>
          </p:cNvSpPr>
          <p:nvPr>
            <p:ph type="ftr" sz="quarter" idx="11"/>
          </p:nvPr>
        </p:nvSpPr>
        <p:spPr>
          <a:xfrm>
            <a:off x="228600" y="6416675"/>
            <a:ext cx="3657600" cy="365125"/>
          </a:xfrm>
        </p:spPr>
        <p:txBody>
          <a:bodyPr/>
          <a:lstStyle/>
          <a:p>
            <a:r>
              <a:rPr lang="en-US" dirty="0" smtClean="0"/>
              <a:t>Copyright © 2016 Pearson Education, Inc.</a:t>
            </a:r>
            <a:endParaRPr lang="en-US" dirty="0"/>
          </a:p>
        </p:txBody>
      </p:sp>
      <p:sp>
        <p:nvSpPr>
          <p:cNvPr id="6" name="TextBox 5"/>
          <p:cNvSpPr txBox="1"/>
          <p:nvPr/>
        </p:nvSpPr>
        <p:spPr>
          <a:xfrm>
            <a:off x="8349669" y="6400800"/>
            <a:ext cx="794331" cy="261610"/>
          </a:xfrm>
          <a:prstGeom prst="rect">
            <a:avLst/>
          </a:prstGeom>
          <a:noFill/>
        </p:spPr>
        <p:txBody>
          <a:bodyPr wrap="square" rtlCol="0">
            <a:spAutoFit/>
          </a:bodyPr>
          <a:lstStyle/>
          <a:p>
            <a:r>
              <a:rPr lang="en-US" sz="1100" dirty="0" smtClean="0"/>
              <a:t>11 - 8</a:t>
            </a:r>
            <a:endParaRPr lang="en-US" sz="1100" dirty="0"/>
          </a:p>
        </p:txBody>
      </p:sp>
      <p:sp>
        <p:nvSpPr>
          <p:cNvPr id="7" name="Rectangle 2"/>
          <p:cNvSpPr>
            <a:spLocks noGrp="1" noChangeArrowheads="1"/>
          </p:cNvSpPr>
          <p:nvPr>
            <p:ph type="title"/>
          </p:nvPr>
        </p:nvSpPr>
        <p:spPr>
          <a:xfrm>
            <a:off x="685800" y="274638"/>
            <a:ext cx="7772400" cy="1143000"/>
          </a:xfrm>
        </p:spPr>
        <p:txBody>
          <a:bodyPr>
            <a:normAutofit fontScale="90000"/>
          </a:bodyPr>
          <a:lstStyle/>
          <a:p>
            <a:pPr algn="ctr"/>
            <a:r>
              <a:rPr lang="en-US" dirty="0" err="1" smtClean="0"/>
              <a:t>Desenhos</a:t>
            </a:r>
            <a:r>
              <a:rPr lang="en-US" dirty="0" smtClean="0"/>
              <a:t> </a:t>
            </a:r>
            <a:r>
              <a:rPr lang="en-US" dirty="0" err="1" smtClean="0"/>
              <a:t>organizacionais</a:t>
            </a:r>
            <a:r>
              <a:rPr lang="en-US" dirty="0" smtClean="0"/>
              <a:t> </a:t>
            </a:r>
            <a:r>
              <a:rPr lang="en-US" dirty="0" err="1" smtClean="0"/>
              <a:t>contemporâneos</a:t>
            </a:r>
            <a:r>
              <a:rPr lang="en-US" sz="3600" dirty="0" smtClean="0"/>
              <a:t> (cont.)</a:t>
            </a:r>
            <a:endParaRPr lang="en-US" sz="3600" dirty="0" smtClean="0">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normAutofit/>
          </a:bodyPr>
          <a:lstStyle/>
          <a:p>
            <a:pPr algn="ctr"/>
            <a:r>
              <a:rPr lang="en-US" sz="3600" dirty="0" err="1" smtClean="0"/>
              <a:t>Potenciar</a:t>
            </a:r>
            <a:r>
              <a:rPr lang="en-US" sz="3600" dirty="0" smtClean="0"/>
              <a:t> a </a:t>
            </a:r>
            <a:r>
              <a:rPr lang="en-US" sz="3600" dirty="0" err="1" smtClean="0"/>
              <a:t>Colaboração</a:t>
            </a:r>
            <a:endParaRPr lang="en-US" sz="3600" dirty="0" smtClean="0">
              <a:latin typeface="Calibri" pitchFamily="34" charset="0"/>
            </a:endParaRPr>
          </a:p>
        </p:txBody>
      </p:sp>
      <p:sp>
        <p:nvSpPr>
          <p:cNvPr id="48130" name="Rectangle 3"/>
          <p:cNvSpPr txBox="1">
            <a:spLocks/>
          </p:cNvSpPr>
          <p:nvPr/>
        </p:nvSpPr>
        <p:spPr bwMode="auto">
          <a:xfrm>
            <a:off x="457200" y="1905000"/>
            <a:ext cx="8229600" cy="4244976"/>
          </a:xfrm>
          <a:prstGeom prst="rect">
            <a:avLst/>
          </a:prstGeom>
          <a:noFill/>
          <a:ln w="9525">
            <a:noFill/>
            <a:miter lim="800000"/>
            <a:headEnd/>
            <a:tailEnd/>
          </a:ln>
        </p:spPr>
        <p:txBody>
          <a:bodyPr/>
          <a:lstStyle/>
          <a:p>
            <a:pPr marL="342900" indent="-342900" algn="just" eaLnBrk="0" hangingPunct="0">
              <a:lnSpc>
                <a:spcPct val="80000"/>
              </a:lnSpc>
              <a:spcBef>
                <a:spcPct val="35000"/>
              </a:spcBef>
            </a:pPr>
            <a:r>
              <a:rPr lang="pt-PT" sz="2400" b="1" dirty="0" smtClean="0"/>
              <a:t>Colaboração Interna</a:t>
            </a:r>
          </a:p>
          <a:p>
            <a:pPr marL="342900" indent="-342900" algn="just" eaLnBrk="0" hangingPunct="0">
              <a:lnSpc>
                <a:spcPct val="80000"/>
              </a:lnSpc>
              <a:spcBef>
                <a:spcPct val="35000"/>
              </a:spcBef>
            </a:pPr>
            <a:endParaRPr lang="pt-PT" sz="2400" b="1" dirty="0" smtClean="0"/>
          </a:p>
          <a:p>
            <a:pPr marL="742950" lvl="1" indent="-285750" algn="just" eaLnBrk="0" hangingPunct="0">
              <a:spcBef>
                <a:spcPct val="20000"/>
              </a:spcBef>
              <a:buFont typeface="Arial" charset="0"/>
              <a:buChar char="–"/>
            </a:pPr>
            <a:r>
              <a:rPr lang="pt-PT" sz="2400" b="1" dirty="0" smtClean="0"/>
              <a:t>Equipa </a:t>
            </a:r>
            <a:r>
              <a:rPr lang="pt-PT" sz="2400" b="1" dirty="0" err="1" smtClean="0"/>
              <a:t>multi-funcional</a:t>
            </a:r>
            <a:r>
              <a:rPr lang="pt-PT" sz="2400" b="1" dirty="0" smtClean="0"/>
              <a:t> (</a:t>
            </a:r>
            <a:r>
              <a:rPr lang="pt-PT" sz="2400" b="1" i="1" dirty="0" smtClean="0"/>
              <a:t>Cross-</a:t>
            </a:r>
            <a:r>
              <a:rPr lang="pt-PT" sz="2400" b="1" i="1" dirty="0" err="1" smtClean="0"/>
              <a:t>functional</a:t>
            </a:r>
            <a:r>
              <a:rPr lang="pt-PT" sz="2400" b="1" i="1" dirty="0" smtClean="0"/>
              <a:t> team</a:t>
            </a:r>
            <a:r>
              <a:rPr lang="pt-PT" sz="2400" b="1" dirty="0" smtClean="0"/>
              <a:t>) </a:t>
            </a:r>
            <a:r>
              <a:rPr lang="pt-PT" sz="2400" dirty="0" smtClean="0"/>
              <a:t>–</a:t>
            </a:r>
            <a:r>
              <a:rPr lang="pt-PT" sz="2400" b="1" dirty="0" smtClean="0"/>
              <a:t> </a:t>
            </a:r>
            <a:r>
              <a:rPr lang="pt-PT" sz="2400" dirty="0" smtClean="0"/>
              <a:t>equipa composta por indivíduos de várias áreas funcionais.</a:t>
            </a:r>
          </a:p>
          <a:p>
            <a:pPr lvl="1" algn="just" eaLnBrk="0" hangingPunct="0">
              <a:spcBef>
                <a:spcPct val="20000"/>
              </a:spcBef>
            </a:pPr>
            <a:endParaRPr lang="pt-PT" sz="800" dirty="0" smtClean="0"/>
          </a:p>
          <a:p>
            <a:pPr marL="742950" lvl="1" indent="-285750" algn="just" eaLnBrk="0" hangingPunct="0">
              <a:spcBef>
                <a:spcPct val="20000"/>
              </a:spcBef>
              <a:buFont typeface="Arial" charset="0"/>
              <a:buChar char="–"/>
            </a:pPr>
            <a:r>
              <a:rPr lang="pt-PT" sz="2400" b="1" i="1" dirty="0" err="1" smtClean="0"/>
              <a:t>Task</a:t>
            </a:r>
            <a:r>
              <a:rPr lang="pt-PT" sz="2400" b="1" i="1" dirty="0" smtClean="0"/>
              <a:t> force </a:t>
            </a:r>
            <a:r>
              <a:rPr lang="pt-PT" sz="2400" b="1" dirty="0" smtClean="0"/>
              <a:t>(ou comité </a:t>
            </a:r>
            <a:r>
              <a:rPr lang="pt-PT" sz="2400" b="1" i="1" dirty="0" smtClean="0"/>
              <a:t>ad hoc</a:t>
            </a:r>
            <a:r>
              <a:rPr lang="pt-PT" sz="2400" b="1" dirty="0" smtClean="0"/>
              <a:t>) </a:t>
            </a:r>
            <a:r>
              <a:rPr lang="pt-PT" sz="2400" dirty="0" smtClean="0"/>
              <a:t>–</a:t>
            </a:r>
            <a:r>
              <a:rPr lang="pt-PT" sz="2400" b="1" dirty="0" smtClean="0"/>
              <a:t> </a:t>
            </a:r>
            <a:r>
              <a:rPr lang="pt-PT" sz="2400" dirty="0" smtClean="0"/>
              <a:t>comité ou equipa temporária, formada para dar resposta, </a:t>
            </a:r>
            <a:r>
              <a:rPr lang="pt-PT" sz="2400" u="sng" dirty="0" smtClean="0"/>
              <a:t>no curto prazo</a:t>
            </a:r>
            <a:r>
              <a:rPr lang="pt-PT" sz="2400" dirty="0" smtClean="0"/>
              <a:t>, a um problema que afeta vários departamentos.</a:t>
            </a:r>
          </a:p>
          <a:p>
            <a:pPr marL="742950" lvl="1" indent="-285750" algn="just" eaLnBrk="0" hangingPunct="0">
              <a:lnSpc>
                <a:spcPct val="80000"/>
              </a:lnSpc>
              <a:spcBef>
                <a:spcPct val="35000"/>
              </a:spcBef>
              <a:buFont typeface="Arial" charset="0"/>
              <a:buChar char="–"/>
            </a:pPr>
            <a:endParaRPr lang="en-US" sz="2400" dirty="0"/>
          </a:p>
        </p:txBody>
      </p:sp>
      <p:sp>
        <p:nvSpPr>
          <p:cNvPr id="5" name="Footer Placeholder 4"/>
          <p:cNvSpPr>
            <a:spLocks noGrp="1"/>
          </p:cNvSpPr>
          <p:nvPr>
            <p:ph type="ftr" sz="quarter" idx="11"/>
          </p:nvPr>
        </p:nvSpPr>
        <p:spPr>
          <a:xfrm>
            <a:off x="228600" y="6416675"/>
            <a:ext cx="3886200" cy="365125"/>
          </a:xfrm>
        </p:spPr>
        <p:txBody>
          <a:bodyPr/>
          <a:lstStyle/>
          <a:p>
            <a:r>
              <a:rPr lang="en-US" dirty="0" smtClean="0"/>
              <a:t>Copyright © 2016 Pearson Education, Inc.</a:t>
            </a:r>
            <a:endParaRPr lang="en-US" dirty="0"/>
          </a:p>
        </p:txBody>
      </p:sp>
      <p:sp>
        <p:nvSpPr>
          <p:cNvPr id="6" name="TextBox 5"/>
          <p:cNvSpPr txBox="1"/>
          <p:nvPr/>
        </p:nvSpPr>
        <p:spPr>
          <a:xfrm>
            <a:off x="8077200" y="6477000"/>
            <a:ext cx="794331" cy="261610"/>
          </a:xfrm>
          <a:prstGeom prst="rect">
            <a:avLst/>
          </a:prstGeom>
          <a:noFill/>
        </p:spPr>
        <p:txBody>
          <a:bodyPr wrap="square" rtlCol="0">
            <a:spAutoFit/>
          </a:bodyPr>
          <a:lstStyle/>
          <a:p>
            <a:r>
              <a:rPr lang="en-US" sz="1100" dirty="0" smtClean="0"/>
              <a:t>11 - 9</a:t>
            </a:r>
            <a:endParaRPr lang="en-US" sz="11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1846&quot;&gt;&lt;/object&gt;&lt;object type=&quot;2&quot; unique_id=&quot;11847&quot;&gt;&lt;object type=&quot;3&quot; unique_id=&quot;11848&quot;&gt;&lt;property id=&quot;20148&quot; value=&quot;5&quot;/&gt;&lt;property id=&quot;20300&quot; value=&quot;Slide 1 - &amp;quot;Adaptive Organizational Design&amp;quot;&quot;/&gt;&lt;property id=&quot;20307&quot; value=&quot;256&quot;/&gt;&lt;/object&gt;&lt;object type=&quot;3&quot; unique_id=&quot;11849&quot;&gt;&lt;property id=&quot;20148&quot; value=&quot;5&quot;/&gt;&lt;property id=&quot;20300&quot; value=&quot;Slide 2&quot;/&gt;&lt;property id=&quot;20307&quot; value=&quot;258&quot;/&gt;&lt;/object&gt;&lt;object type=&quot;3&quot; unique_id=&quot;11884&quot;&gt;&lt;property id=&quot;20148&quot; value=&quot;5&quot;/&gt;&lt;property id=&quot;20300&quot; value=&quot;Slide 28&quot;/&gt;&lt;property id=&quot;20307&quot; value=&quot;260&quot;/&gt;&lt;/object&gt;&lt;object type=&quot;3&quot; unique_id=&quot;18011&quot;&gt;&lt;property id=&quot;20148&quot; value=&quot;5&quot;/&gt;&lt;property id=&quot;20300&quot; value=&quot;Slide 3 - &amp;quot;Contemporary Organizational Designs&amp;quot;&quot;/&gt;&lt;property id=&quot;20307&quot; value=&quot;393&quot;/&gt;&lt;/object&gt;&lt;object type=&quot;3&quot; unique_id=&quot;28529&quot;&gt;&lt;property id=&quot;20148&quot; value=&quot;5&quot;/&gt;&lt;property id=&quot;20300&quot; value=&quot;Slide 4 - &amp;quot;Exhibit 12-1 Contemporary &amp;#x0D;&amp;#x0A;Organizational Designs&amp;quot;&quot;/&gt;&lt;property id=&quot;20307&quot; value=&quot;471&quot;/&gt;&lt;/object&gt;&lt;object type=&quot;3&quot; unique_id=&quot;28530&quot;&gt;&lt;property id=&quot;20148&quot; value=&quot;5&quot;/&gt;&lt;property id=&quot;20300&quot; value=&quot;Slide 5 - &amp;quot;Exhibit 12-2&amp;#x0D;&amp;#x0A;Example of a Matrix Organization&amp;quot;&quot;/&gt;&lt;property id=&quot;20307&quot; value=&quot;467&quot;/&gt;&lt;/object&gt;&lt;object type=&quot;3&quot; unique_id=&quot;28531&quot;&gt;&lt;property id=&quot;20148&quot; value=&quot;5&quot;/&gt;&lt;property id=&quot;20300&quot; value=&quot;Slide 6 - &amp;quot;Contemporary Organizational&amp;#x0D;&amp;#x0A; Designs (cont.)&amp;quot;&quot;/&gt;&lt;property id=&quot;20307&quot; value=&quot;462&quot;/&gt;&lt;/object&gt;&lt;object type=&quot;3&quot; unique_id=&quot;28532&quot;&gt;&lt;property id=&quot;20148&quot; value=&quot;5&quot;/&gt;&lt;property id=&quot;20300&quot; value=&quot;Slide 7 - &amp;quot;Exhibit 12-1 Contemporary &amp;#x0D;&amp;#x0A;Organizational Designs (cont.)&amp;quot;&quot;/&gt;&lt;property id=&quot;20307&quot; value=&quot;464&quot;/&gt;&lt;/object&gt;&lt;object type=&quot;3&quot; unique_id=&quot;28533&quot;&gt;&lt;property id=&quot;20148&quot; value=&quot;5&quot;/&gt;&lt;property id=&quot;20300&quot; value=&quot;Slide 8 - &amp;quot;Contemporary Organizational&amp;#x0D;&amp;#x0A; Designs (cont.)&amp;quot;&quot;/&gt;&lt;property id=&quot;20307&quot; value=&quot;470&quot;/&gt;&lt;/object&gt;&lt;object type=&quot;3&quot; unique_id=&quot;28534&quot;&gt;&lt;property id=&quot;20148&quot; value=&quot;5&quot;/&gt;&lt;property id=&quot;20300&quot; value=&quot;Slide 9 - &amp;quot;Contemporary Organizational&amp;#x0D;&amp;#x0A; Designs (cont.)&amp;quot;&quot;/&gt;&lt;property id=&quot;20307&quot; value=&quot;469&quot;/&gt;&lt;/object&gt;&lt;object type=&quot;3&quot; unique_id=&quot;28535&quot;&gt;&lt;property id=&quot;20148&quot; value=&quot;5&quot;/&gt;&lt;property id=&quot;20300&quot; value=&quot;Slide 10 - &amp;quot;Exhibit 12-1 Contemporary &amp;#x0D;&amp;#x0A;Organizational Designs (cont.)&amp;quot;&quot;/&gt;&lt;property id=&quot;20307&quot; value=&quot;466&quot;/&gt;&lt;/object&gt;&lt;object type=&quot;3&quot; unique_id=&quot;28536&quot;&gt;&lt;property id=&quot;20148&quot; value=&quot;5&quot;/&gt;&lt;property id=&quot;20300&quot; value=&quot;Slide 11 - &amp;quot;Organizing for Collaboration&amp;quot;&quot;/&gt;&lt;property id=&quot;20307&quot; value=&quot;468&quot;/&gt;&lt;/object&gt;&lt;object type=&quot;3&quot; unique_id=&quot;28537&quot;&gt;&lt;property id=&quot;20148&quot; value=&quot;5&quot;/&gt;&lt;property id=&quot;20300&quot; value=&quot;Slide 12 - &amp;quot;Exhibit 12-3 Benefits and Drawbacks&amp;#x0D;&amp;#x0A;of Collaborative Work&amp;quot;&quot;/&gt;&lt;property id=&quot;20307&quot; value=&quot;472&quot;/&gt;&lt;/object&gt;&lt;object type=&quot;3&quot; unique_id=&quot;28538&quot;&gt;&lt;property id=&quot;20148&quot; value=&quot;5&quot;/&gt;&lt;property id=&quot;20300&quot; value=&quot;Slide 13 - &amp;quot;Internal Collaboration (cont.)&amp;quot;&quot;/&gt;&lt;property id=&quot;20307&quot; value=&quot;465&quot;/&gt;&lt;/object&gt;&lt;object type=&quot;3&quot; unique_id=&quot;28539&quot;&gt;&lt;property id=&quot;20148&quot; value=&quot;5&quot;/&gt;&lt;property id=&quot;20300&quot; value=&quot;Slide 14 - &amp;quot;Exhibit 12-4 Making Communities of&amp;#x0D;&amp;#x0A;Practice Work&amp;quot;&quot;/&gt;&lt;property id=&quot;20307&quot; value=&quot;473&quot;/&gt;&lt;/object&gt;&lt;object type=&quot;3&quot; unique_id=&quot;28540&quot;&gt;&lt;property id=&quot;20148&quot; value=&quot;5&quot;/&gt;&lt;property id=&quot;20300&quot; value=&quot;Slide 15 - &amp;quot;External Collaboration&amp;quot;&quot;/&gt;&lt;property id=&quot;20307&quot; value=&quot;463&quot;/&gt;&lt;/object&gt;&lt;object type=&quot;3&quot; unique_id=&quot;28541&quot;&gt;&lt;property id=&quot;20148&quot; value=&quot;5&quot;/&gt;&lt;property id=&quot;20300&quot; value=&quot;Slide 16 - &amp;quot;Exhibit 12-5 Benefits and Drawbacks of&amp;#x0D;&amp;#x0A;Open Innovation&amp;quot;&quot;/&gt;&lt;property id=&quot;20307&quot; value=&quot;477&quot;/&gt;&lt;/object&gt;&lt;object type=&quot;3&quot; unique_id=&quot;28542&quot;&gt;&lt;property id=&quot;20148&quot; value=&quot;5&quot;/&gt;&lt;property id=&quot;20300&quot; value=&quot;Slide 17 - &amp;quot;Flexible Work Arrangements&amp;quot;&quot;/&gt;&lt;property id=&quot;20307&quot; value=&quot;476&quot;/&gt;&lt;/object&gt;&lt;object type=&quot;3&quot; unique_id=&quot;28543&quot;&gt;&lt;property id=&quot;20148&quot; value=&quot;5&quot;/&gt;&lt;property id=&quot;20300&quot; value=&quot;Slide 18 - &amp;quot;Flexible Work Arrangements&amp;quot;&quot;/&gt;&lt;property id=&quot;20307&quot; value=&quot;475&quot;/&gt;&lt;/object&gt;&lt;object type=&quot;3&quot; unique_id=&quot;28544&quot;&gt;&lt;property id=&quot;20148&quot; value=&quot;5&quot;/&gt;&lt;property id=&quot;20300&quot; value=&quot;Slide 19 - &amp;quot;Contingent Workforce&amp;quot;&quot;/&gt;&lt;property id=&quot;20307&quot; value=&quot;474&quot;/&gt;&lt;/object&gt;&lt;object type=&quot;3&quot; unique_id=&quot;28903&quot;&gt;&lt;property id=&quot;20148&quot; value=&quot;5&quot;/&gt;&lt;property id=&quot;20300&quot; value=&quot;Slide 20 - &amp;quot;Today’s Organizational Design Challenges&amp;quot;&quot;/&gt;&lt;property id=&quot;20307&quot; value=&quot;478&quot;/&gt;&lt;/object&gt;&lt;object type=&quot;3&quot; unique_id=&quot;28904&quot;&gt;&lt;property id=&quot;20148&quot; value=&quot;5&quot;/&gt;&lt;property id=&quot;20300&quot; value=&quot;Slide 21 - &amp;quot;Today’s Organizational Design Challenges (cont.)&amp;quot;&quot;/&gt;&lt;property id=&quot;20307&quot; value=&quot;487&quot;/&gt;&lt;/object&gt;&lt;object type=&quot;3&quot; unique_id=&quot;28905&quot;&gt;&lt;property id=&quot;20148&quot; value=&quot;5&quot;/&gt;&lt;property id=&quot;20300&quot; value=&quot;Slide 22 - &amp;quot;Review Learning Outcome 12.1&amp;quot;&quot;/&gt;&lt;property id=&quot;20307&quot; value=&quot;486&quot;/&gt;&lt;/object&gt;&lt;object type=&quot;3&quot; unique_id=&quot;28906&quot;&gt;&lt;property id=&quot;20148&quot; value=&quot;5&quot;/&gt;&lt;property id=&quot;20300&quot; value=&quot;Slide 23 - &amp;quot;Review Learning Outcome 12.1 (cont.)&amp;quot;&quot;/&gt;&lt;property id=&quot;20307&quot; value=&quot;485&quot;/&gt;&lt;/object&gt;&lt;object type=&quot;3&quot; unique_id=&quot;28907&quot;&gt;&lt;property id=&quot;20148&quot; value=&quot;5&quot;/&gt;&lt;property id=&quot;20300&quot; value=&quot;Slide 24 - &amp;quot;Review Learning Outcome 12.2&amp;quot;&quot;/&gt;&lt;property id=&quot;20307&quot; value=&quot;484&quot;/&gt;&lt;/object&gt;&lt;object type=&quot;3&quot; unique_id=&quot;28908&quot;&gt;&lt;property id=&quot;20148&quot; value=&quot;5&quot;/&gt;&lt;property id=&quot;20300&quot; value=&quot;Slide 25 - &amp;quot;Review Learning Outcome 12.3&amp;quot;&quot;/&gt;&lt;property id=&quot;20307&quot; value=&quot;483&quot;/&gt;&lt;/object&gt;&lt;object type=&quot;3&quot; unique_id=&quot;28909&quot;&gt;&lt;property id=&quot;20148&quot; value=&quot;5&quot;/&gt;&lt;property id=&quot;20300&quot; value=&quot;Slide 26 - &amp;quot;Review Learning Outcome 12.4&amp;quot;&quot;/&gt;&lt;property id=&quot;20307&quot; value=&quot;482&quot;/&gt;&lt;/object&gt;&lt;object type=&quot;3&quot; unique_id=&quot;28910&quot;&gt;&lt;property id=&quot;20148&quot; value=&quot;5&quot;/&gt;&lt;property id=&quot;20300&quot; value=&quot;Slide 27 - &amp;quot;Review Learning Outcome 12.5&amp;quot;&quot;/&gt;&lt;property id=&quot;20307&quot; value=&quot;481&quot;/&gt;&lt;/object&gt;&lt;/object&gt;&lt;/object&gt;&lt;/database&gt;"/>
  <p:tag name="SECTOMILLISECCONVERTED" val="1"/>
</p:tagLst>
</file>

<file path=ppt/theme/theme1.xml><?xml version="1.0" encoding="utf-8"?>
<a:theme xmlns:a="http://schemas.openxmlformats.org/drawingml/2006/main" name="mgmt12e (1)">
  <a:themeElements>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4_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mgmt12e (1)</Template>
  <TotalTime>18901</TotalTime>
  <Words>2326</Words>
  <Application>Microsoft Office PowerPoint</Application>
  <PresentationFormat>On-screen Show (4:3)</PresentationFormat>
  <Paragraphs>163</Paragraphs>
  <Slides>20</Slides>
  <Notes>17</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20</vt:i4>
      </vt:variant>
    </vt:vector>
  </HeadingPairs>
  <TitlesOfParts>
    <vt:vector size="30" baseType="lpstr">
      <vt:lpstr>Arial</vt:lpstr>
      <vt:lpstr>Calibri</vt:lpstr>
      <vt:lpstr>Gill Sans MT</vt:lpstr>
      <vt:lpstr>HelveticaNeue-Bold</vt:lpstr>
      <vt:lpstr>HelveticaNeue-Light</vt:lpstr>
      <vt:lpstr>Wingdings 3</vt:lpstr>
      <vt:lpstr>mgmt12e (1)</vt:lpstr>
      <vt:lpstr>3_Office Theme</vt:lpstr>
      <vt:lpstr>4_Office Theme</vt:lpstr>
      <vt:lpstr>Urban Pop</vt:lpstr>
      <vt:lpstr>Desenhos organizacionais contemporâneos</vt:lpstr>
      <vt:lpstr>objetivos</vt:lpstr>
      <vt:lpstr>Desenhos organizacionais contemporâneos</vt:lpstr>
      <vt:lpstr>Figura 11-1:  desenhos organizacionais Contemporâneos  </vt:lpstr>
      <vt:lpstr>Figura 11-2 Exemplo de um Desenho  Organizacional matricial</vt:lpstr>
      <vt:lpstr>Desenhos organizacionais contemporâneos (cont.)</vt:lpstr>
      <vt:lpstr>Desenhos organizacionais contemporâneos (cont.)</vt:lpstr>
      <vt:lpstr>Desenhos organizacionais contemporâneos (cont.)</vt:lpstr>
      <vt:lpstr>Potenciar a Colaboração</vt:lpstr>
      <vt:lpstr>Figura 11-3  vantagens e desvantagens da colaboração</vt:lpstr>
      <vt:lpstr>colABORAÇÃO INTERNA </vt:lpstr>
      <vt:lpstr>figura 11- 4 como conseguir que as comunidades de práticas funcionem</vt:lpstr>
      <vt:lpstr>Colaboração externa</vt:lpstr>
      <vt:lpstr>Figura 11-5  Vantagens e desvantagens da inovação aberta</vt:lpstr>
      <vt:lpstr>Formas de trabalho flexível</vt:lpstr>
      <vt:lpstr>Formas de trabalho flexível</vt:lpstr>
      <vt:lpstr>Força de trabalho de contingência</vt:lpstr>
      <vt:lpstr>Desafios atuais para o desenho organizacional</vt:lpstr>
      <vt:lpstr>Desafios atuais para o desenho organizacional (cont.)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Anderson, Jeffrey</dc:creator>
  <cp:lastModifiedBy>Eduarda Soares</cp:lastModifiedBy>
  <cp:revision>247</cp:revision>
  <dcterms:created xsi:type="dcterms:W3CDTF">2012-10-07T22:51:25Z</dcterms:created>
  <dcterms:modified xsi:type="dcterms:W3CDTF">2016-09-13T12:04:07Z</dcterms:modified>
</cp:coreProperties>
</file>